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80" r:id="rId2"/>
    <p:sldId id="256" r:id="rId3"/>
    <p:sldId id="257" r:id="rId4"/>
    <p:sldId id="281" r:id="rId5"/>
    <p:sldId id="283" r:id="rId6"/>
    <p:sldId id="258" r:id="rId7"/>
    <p:sldId id="282" r:id="rId8"/>
    <p:sldId id="284" r:id="rId9"/>
    <p:sldId id="286" r:id="rId10"/>
    <p:sldId id="290" r:id="rId11"/>
    <p:sldId id="287" r:id="rId12"/>
    <p:sldId id="285" r:id="rId13"/>
    <p:sldId id="288" r:id="rId14"/>
    <p:sldId id="289" r:id="rId15"/>
    <p:sldId id="311" r:id="rId16"/>
    <p:sldId id="27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1" autoAdjust="0"/>
    <p:restoredTop sz="91938" autoAdjust="0"/>
  </p:normalViewPr>
  <p:slideViewPr>
    <p:cSldViewPr snapToGrid="0">
      <p:cViewPr varScale="1">
        <p:scale>
          <a:sx n="68" d="100"/>
          <a:sy n="68" d="100"/>
        </p:scale>
        <p:origin x="902" y="7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6B3EB0-C488-41F2-BA64-BEEBF5D0FB93}" type="datetimeFigureOut">
              <a:rPr lang="en-IN" smtClean="0"/>
              <a:t>27-04-2026</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E43647-1FD6-4561-ACB6-9BDCFA0553ED}" type="slidenum">
              <a:rPr lang="en-IN" smtClean="0"/>
              <a:t>‹#›</a:t>
            </a:fld>
            <a:endParaRPr lang="en-IN"/>
          </a:p>
        </p:txBody>
      </p:sp>
    </p:spTree>
    <p:extLst>
      <p:ext uri="{BB962C8B-B14F-4D97-AF65-F5344CB8AC3E}">
        <p14:creationId xmlns:p14="http://schemas.microsoft.com/office/powerpoint/2010/main" val="24318092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sz="1200" b="0" i="0" u="none" strike="noStrike" kern="1200" baseline="0" dirty="0">
                <a:solidFill>
                  <a:schemeClr val="tx1"/>
                </a:solidFill>
                <a:latin typeface="+mn-lt"/>
                <a:ea typeface="+mn-ea"/>
                <a:cs typeface="+mn-cs"/>
              </a:rPr>
              <a:t>With autoscaling, </a:t>
            </a:r>
            <a:r>
              <a:rPr lang="en-US" sz="1200" b="0" i="0" u="none" strike="noStrike" kern="1200" baseline="0" dirty="0">
                <a:solidFill>
                  <a:schemeClr val="tx1"/>
                </a:solidFill>
                <a:latin typeface="+mn-lt"/>
                <a:ea typeface="+mn-ea"/>
                <a:cs typeface="+mn-cs"/>
              </a:rPr>
              <a:t>you can ensure that the number of Amazon EC2 instances you’re using scales up seamlessly during demand spikes to maintain performance, and scales down automatically during demand lulls to minimize cost</a:t>
            </a:r>
          </a:p>
          <a:p>
            <a:endParaRPr lang="en-IN" dirty="0"/>
          </a:p>
        </p:txBody>
      </p:sp>
      <p:sp>
        <p:nvSpPr>
          <p:cNvPr id="4" name="Slide Number Placeholder 3"/>
          <p:cNvSpPr>
            <a:spLocks noGrp="1"/>
          </p:cNvSpPr>
          <p:nvPr>
            <p:ph type="sldNum" sz="quarter" idx="5"/>
          </p:nvPr>
        </p:nvSpPr>
        <p:spPr/>
        <p:txBody>
          <a:bodyPr/>
          <a:lstStyle/>
          <a:p>
            <a:fld id="{9BE43647-1FD6-4561-ACB6-9BDCFA0553ED}" type="slidenum">
              <a:rPr lang="en-IN" smtClean="0"/>
              <a:t>4</a:t>
            </a:fld>
            <a:endParaRPr lang="en-IN"/>
          </a:p>
        </p:txBody>
      </p:sp>
    </p:spTree>
    <p:extLst>
      <p:ext uri="{BB962C8B-B14F-4D97-AF65-F5344CB8AC3E}">
        <p14:creationId xmlns:p14="http://schemas.microsoft.com/office/powerpoint/2010/main" val="1413641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BE43647-1FD6-4561-ACB6-9BDCFA0553ED}" type="slidenum">
              <a:rPr lang="en-IN" smtClean="0"/>
              <a:t>5</a:t>
            </a:fld>
            <a:endParaRPr lang="en-IN"/>
          </a:p>
        </p:txBody>
      </p:sp>
    </p:spTree>
    <p:extLst>
      <p:ext uri="{BB962C8B-B14F-4D97-AF65-F5344CB8AC3E}">
        <p14:creationId xmlns:p14="http://schemas.microsoft.com/office/powerpoint/2010/main" val="2796750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BE43647-1FD6-4561-ACB6-9BDCFA0553ED}" type="slidenum">
              <a:rPr lang="en-IN" smtClean="0"/>
              <a:t>8</a:t>
            </a:fld>
            <a:endParaRPr lang="en-IN"/>
          </a:p>
        </p:txBody>
      </p:sp>
    </p:spTree>
    <p:extLst>
      <p:ext uri="{BB962C8B-B14F-4D97-AF65-F5344CB8AC3E}">
        <p14:creationId xmlns:p14="http://schemas.microsoft.com/office/powerpoint/2010/main" val="42608463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BE43647-1FD6-4561-ACB6-9BDCFA0553ED}" type="slidenum">
              <a:rPr lang="en-IN" smtClean="0"/>
              <a:t>9</a:t>
            </a:fld>
            <a:endParaRPr lang="en-IN"/>
          </a:p>
        </p:txBody>
      </p:sp>
    </p:spTree>
    <p:extLst>
      <p:ext uri="{BB962C8B-B14F-4D97-AF65-F5344CB8AC3E}">
        <p14:creationId xmlns:p14="http://schemas.microsoft.com/office/powerpoint/2010/main" val="39718241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BE43647-1FD6-4561-ACB6-9BDCFA0553ED}" type="slidenum">
              <a:rPr lang="en-IN" smtClean="0"/>
              <a:t>10</a:t>
            </a:fld>
            <a:endParaRPr lang="en-IN"/>
          </a:p>
        </p:txBody>
      </p:sp>
    </p:spTree>
    <p:extLst>
      <p:ext uri="{BB962C8B-B14F-4D97-AF65-F5344CB8AC3E}">
        <p14:creationId xmlns:p14="http://schemas.microsoft.com/office/powerpoint/2010/main" val="723946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BE43647-1FD6-4561-ACB6-9BDCFA0553ED}" type="slidenum">
              <a:rPr lang="en-IN" smtClean="0"/>
              <a:t>11</a:t>
            </a:fld>
            <a:endParaRPr lang="en-IN"/>
          </a:p>
        </p:txBody>
      </p:sp>
    </p:spTree>
    <p:extLst>
      <p:ext uri="{BB962C8B-B14F-4D97-AF65-F5344CB8AC3E}">
        <p14:creationId xmlns:p14="http://schemas.microsoft.com/office/powerpoint/2010/main" val="20687675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BE43647-1FD6-4561-ACB6-9BDCFA0553ED}" type="slidenum">
              <a:rPr lang="en-IN" smtClean="0"/>
              <a:t>13</a:t>
            </a:fld>
            <a:endParaRPr lang="en-IN"/>
          </a:p>
        </p:txBody>
      </p:sp>
    </p:spTree>
    <p:extLst>
      <p:ext uri="{BB962C8B-B14F-4D97-AF65-F5344CB8AC3E}">
        <p14:creationId xmlns:p14="http://schemas.microsoft.com/office/powerpoint/2010/main" val="31040847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BE43647-1FD6-4561-ACB6-9BDCFA0553ED}" type="slidenum">
              <a:rPr lang="en-IN" smtClean="0"/>
              <a:t>14</a:t>
            </a:fld>
            <a:endParaRPr lang="en-IN"/>
          </a:p>
        </p:txBody>
      </p:sp>
    </p:spTree>
    <p:extLst>
      <p:ext uri="{BB962C8B-B14F-4D97-AF65-F5344CB8AC3E}">
        <p14:creationId xmlns:p14="http://schemas.microsoft.com/office/powerpoint/2010/main" val="41581171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200" dirty="0">
                <a:solidFill>
                  <a:schemeClr val="accent5">
                    <a:lumMod val="50000"/>
                  </a:schemeClr>
                </a:solidFill>
                <a:latin typeface="Times New Roman" panose="02020603050405020304" pitchFamily="18" charset="0"/>
                <a:cs typeface="Times New Roman" panose="02020603050405020304" pitchFamily="18" charset="0"/>
              </a:rPr>
              <a:t>NOSQL</a:t>
            </a:r>
          </a:p>
          <a:p>
            <a:pPr marL="228600" indent="-228600">
              <a:buAutoNum type="arabicPeriod"/>
            </a:pPr>
            <a:r>
              <a:rPr lang="en-US" sz="1200" dirty="0">
                <a:solidFill>
                  <a:schemeClr val="accent5">
                    <a:lumMod val="50000"/>
                  </a:schemeClr>
                </a:solidFill>
                <a:latin typeface="Times New Roman" panose="02020603050405020304" pitchFamily="18" charset="0"/>
                <a:cs typeface="Times New Roman" panose="02020603050405020304" pitchFamily="18" charset="0"/>
              </a:rPr>
              <a:t>Elastic load balancing</a:t>
            </a:r>
          </a:p>
          <a:p>
            <a:pPr marL="228600" indent="-228600">
              <a:buAutoNum type="arabicPeriod"/>
            </a:pPr>
            <a:r>
              <a:rPr lang="en-US" altLang="en-US" sz="1200" dirty="0">
                <a:solidFill>
                  <a:schemeClr val="accent2">
                    <a:lumMod val="50000"/>
                  </a:schemeClr>
                </a:solidFill>
                <a:latin typeface="Times New Roman" panose="02020603050405020304" pitchFamily="18" charset="0"/>
                <a:cs typeface="Times New Roman" panose="02020603050405020304" pitchFamily="18" charset="0"/>
              </a:rPr>
              <a:t>Amazon</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altLang="en-US" sz="1200" dirty="0">
                <a:solidFill>
                  <a:srgbClr val="00B050"/>
                </a:solidFill>
                <a:latin typeface="Times New Roman" panose="02020603050405020304" pitchFamily="18" charset="0"/>
                <a:cs typeface="Times New Roman" panose="02020603050405020304" pitchFamily="18" charset="0"/>
              </a:rPr>
              <a:t>Object</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altLang="en-US" sz="1400" dirty="0">
                <a:solidFill>
                  <a:schemeClr val="accent2">
                    <a:lumMod val="75000"/>
                  </a:schemeClr>
                </a:solidFill>
                <a:latin typeface="Times New Roman" panose="02020603050405020304" pitchFamily="18" charset="0"/>
                <a:cs typeface="Times New Roman" panose="02020603050405020304" pitchFamily="18" charset="0"/>
              </a:rPr>
              <a:t>Elastic Block Store (EBS) </a:t>
            </a:r>
            <a:endParaRPr lang="en-US" sz="1400" dirty="0">
              <a:solidFill>
                <a:schemeClr val="accent5">
                  <a:lumMod val="50000"/>
                </a:schemeClr>
              </a:solidFill>
              <a:latin typeface="Times New Roman" panose="02020603050405020304" pitchFamily="18" charset="0"/>
              <a:cs typeface="Times New Roman" panose="02020603050405020304" pitchFamily="18" charset="0"/>
            </a:endParaRPr>
          </a:p>
          <a:p>
            <a:pPr marL="228600" indent="-228600">
              <a:buAutoNum type="arabicPeriod"/>
            </a:pPr>
            <a:r>
              <a:rPr lang="en-US" altLang="en-US" sz="1200" dirty="0" err="1">
                <a:solidFill>
                  <a:srgbClr val="00B050"/>
                </a:solidFill>
                <a:latin typeface="Times New Roman" panose="02020603050405020304" pitchFamily="18" charset="0"/>
                <a:cs typeface="Times New Roman" panose="02020603050405020304" pitchFamily="18" charset="0"/>
              </a:rPr>
              <a:t>SimpleDB</a:t>
            </a:r>
            <a:endParaRPr lang="en-US" sz="1200" dirty="0">
              <a:solidFill>
                <a:srgbClr val="002060"/>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C21203-749D-41BF-A5E8-7B4BD52B4DB3}" type="slidenum">
              <a:rPr lang="en-US" smtClean="0"/>
              <a:t>15</a:t>
            </a:fld>
            <a:endParaRPr lang="en-US"/>
          </a:p>
        </p:txBody>
      </p:sp>
    </p:spTree>
    <p:extLst>
      <p:ext uri="{BB962C8B-B14F-4D97-AF65-F5344CB8AC3E}">
        <p14:creationId xmlns:p14="http://schemas.microsoft.com/office/powerpoint/2010/main" val="1430450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3A1C593-65D0-4073-BCC9-577B9352EA97}"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4/27/2026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A1C593-65D0-4073-BCC9-577B9352EA97}" type="datetimeFigureOut">
              <a:rPr lang="en-US" smtClean="0"/>
              <a:t>4/27/2026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A1C593-65D0-4073-BCC9-577B9352EA97}" type="datetimeFigureOut">
              <a:rPr lang="en-US" smtClean="0"/>
              <a:t>4/27/2026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A1C593-65D0-4073-BCC9-577B9352EA97}" type="datetimeFigureOut">
              <a:rPr lang="en-US" smtClean="0"/>
              <a:t>4/27/2026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4/27/2026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4/27/2026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4/27/2026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t>4/27/2026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CD62877-EC4D-DE37-AB3C-C6466FDE3691}"/>
              </a:ext>
            </a:extLst>
          </p:cNvPr>
          <p:cNvSpPr>
            <a:spLocks noGrp="1"/>
          </p:cNvSpPr>
          <p:nvPr>
            <p:ph type="title"/>
          </p:nvPr>
        </p:nvSpPr>
        <p:spPr>
          <a:xfrm>
            <a:off x="838200" y="365125"/>
            <a:ext cx="10515600" cy="1325563"/>
          </a:xfrm>
        </p:spPr>
        <p:txBody>
          <a:bodyPr/>
          <a:lstStyle/>
          <a:p>
            <a:endParaRPr lang="en-IN"/>
          </a:p>
        </p:txBody>
      </p:sp>
      <p:sp>
        <p:nvSpPr>
          <p:cNvPr id="5" name="Content Placeholder 2">
            <a:extLst>
              <a:ext uri="{FF2B5EF4-FFF2-40B4-BE49-F238E27FC236}">
                <a16:creationId xmlns:a16="http://schemas.microsoft.com/office/drawing/2014/main" id="{DEB05BA4-20F7-10F5-85A8-CD9EC7091BF1}"/>
              </a:ext>
            </a:extLst>
          </p:cNvPr>
          <p:cNvSpPr>
            <a:spLocks noGrp="1"/>
          </p:cNvSpPr>
          <p:nvPr>
            <p:ph idx="1"/>
          </p:nvPr>
        </p:nvSpPr>
        <p:spPr>
          <a:xfrm>
            <a:off x="838200" y="1825625"/>
            <a:ext cx="10515600" cy="4351338"/>
          </a:xfrm>
        </p:spPr>
        <p:txBody>
          <a:bodyPr/>
          <a:lstStyle/>
          <a:p>
            <a:endParaRPr lang="en-IN"/>
          </a:p>
        </p:txBody>
      </p:sp>
      <p:sp useBgFill="1">
        <p:nvSpPr>
          <p:cNvPr id="6" name="Rectangle 5">
            <a:extLst>
              <a:ext uri="{FF2B5EF4-FFF2-40B4-BE49-F238E27FC236}">
                <a16:creationId xmlns:a16="http://schemas.microsoft.com/office/drawing/2014/main" id="{DB68D54B-9036-CFDB-E57C-F85704F9F7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BCCE832E-CBB7-1693-9C59-F0A7157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2" y="0"/>
            <a:ext cx="6111243" cy="6858000"/>
          </a:xfrm>
          <a:prstGeom prst="rect">
            <a:avLst/>
          </a:prstGeom>
          <a:solidFill>
            <a:srgbClr val="4E5E69">
              <a:alpha val="90000"/>
            </a:srgb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8" name="Title 1">
            <a:extLst>
              <a:ext uri="{FF2B5EF4-FFF2-40B4-BE49-F238E27FC236}">
                <a16:creationId xmlns:a16="http://schemas.microsoft.com/office/drawing/2014/main" id="{8FF5B174-2012-4CBC-5A3A-58B80D283EEB}"/>
              </a:ext>
            </a:extLst>
          </p:cNvPr>
          <p:cNvSpPr txBox="1">
            <a:spLocks/>
          </p:cNvSpPr>
          <p:nvPr/>
        </p:nvSpPr>
        <p:spPr>
          <a:xfrm>
            <a:off x="665197" y="728606"/>
            <a:ext cx="5280461" cy="334120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solidFill>
                  <a:srgbClr val="FFFF00"/>
                </a:solidFill>
                <a:latin typeface="Times New Roman" panose="02020603050405020304" pitchFamily="18" charset="0"/>
                <a:cs typeface="Times New Roman" panose="02020603050405020304" pitchFamily="18" charset="0"/>
              </a:rPr>
              <a:t>Cloud Computing and Security</a:t>
            </a:r>
            <a:br>
              <a:rPr lang="en-US" b="1" dirty="0">
                <a:solidFill>
                  <a:srgbClr val="FFFF00"/>
                </a:solidFill>
                <a:latin typeface="Times New Roman" panose="02020603050405020304" pitchFamily="18" charset="0"/>
                <a:cs typeface="Times New Roman" panose="02020603050405020304" pitchFamily="18" charset="0"/>
              </a:rPr>
            </a:br>
            <a:r>
              <a:rPr lang="en-US" b="1" dirty="0">
                <a:solidFill>
                  <a:srgbClr val="FFFF00"/>
                </a:solidFill>
                <a:highlight>
                  <a:srgbClr val="0000FF"/>
                </a:highlight>
                <a:latin typeface="Times New Roman" panose="02020603050405020304" pitchFamily="18" charset="0"/>
                <a:cs typeface="Times New Roman" panose="02020603050405020304" pitchFamily="18" charset="0"/>
              </a:rPr>
              <a:t>BIS613D</a:t>
            </a:r>
          </a:p>
        </p:txBody>
      </p:sp>
      <p:pic>
        <p:nvPicPr>
          <p:cNvPr id="9" name="Picture 8" descr="Geometric white clouds on a blue sky">
            <a:extLst>
              <a:ext uri="{FF2B5EF4-FFF2-40B4-BE49-F238E27FC236}">
                <a16:creationId xmlns:a16="http://schemas.microsoft.com/office/drawing/2014/main" id="{1B4D88EE-EB7C-BCB9-595A-36AF510BDF0D}"/>
              </a:ext>
            </a:extLst>
          </p:cNvPr>
          <p:cNvPicPr>
            <a:picLocks noChangeAspect="1"/>
          </p:cNvPicPr>
          <p:nvPr/>
        </p:nvPicPr>
        <p:blipFill>
          <a:blip r:embed="rId2"/>
          <a:srcRect l="2353" r="31147"/>
          <a:stretch/>
        </p:blipFill>
        <p:spPr>
          <a:xfrm>
            <a:off x="6111242" y="10"/>
            <a:ext cx="6080758" cy="6857990"/>
          </a:xfrm>
          <a:prstGeom prst="rect">
            <a:avLst/>
          </a:prstGeom>
        </p:spPr>
      </p:pic>
      <p:sp>
        <p:nvSpPr>
          <p:cNvPr id="10" name="Freeform 27">
            <a:extLst>
              <a:ext uri="{FF2B5EF4-FFF2-40B4-BE49-F238E27FC236}">
                <a16:creationId xmlns:a16="http://schemas.microsoft.com/office/drawing/2014/main" id="{1C73A007-6C86-5D33-0E6B-89E3EA9D94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5033007"/>
            <a:ext cx="6881206" cy="857047"/>
          </a:xfrm>
          <a:custGeom>
            <a:avLst/>
            <a:gdLst>
              <a:gd name="connsiteX0" fmla="*/ 0 w 6881206"/>
              <a:gd name="connsiteY0" fmla="*/ 0 h 857047"/>
              <a:gd name="connsiteX1" fmla="*/ 653445 w 6881206"/>
              <a:gd name="connsiteY1" fmla="*/ 0 h 857047"/>
              <a:gd name="connsiteX2" fmla="*/ 1156123 w 6881206"/>
              <a:gd name="connsiteY2" fmla="*/ 0 h 857047"/>
              <a:gd name="connsiteX3" fmla="*/ 1380221 w 6881206"/>
              <a:gd name="connsiteY3" fmla="*/ 0 h 857047"/>
              <a:gd name="connsiteX4" fmla="*/ 1444324 w 6881206"/>
              <a:gd name="connsiteY4" fmla="*/ 0 h 857047"/>
              <a:gd name="connsiteX5" fmla="*/ 1522072 w 6881206"/>
              <a:gd name="connsiteY5" fmla="*/ 0 h 857047"/>
              <a:gd name="connsiteX6" fmla="*/ 1596570 w 6881206"/>
              <a:gd name="connsiteY6" fmla="*/ 0 h 857047"/>
              <a:gd name="connsiteX7" fmla="*/ 1893047 w 6881206"/>
              <a:gd name="connsiteY7" fmla="*/ 0 h 857047"/>
              <a:gd name="connsiteX8" fmla="*/ 1978260 w 6881206"/>
              <a:gd name="connsiteY8" fmla="*/ 0 h 857047"/>
              <a:gd name="connsiteX9" fmla="*/ 2032793 w 6881206"/>
              <a:gd name="connsiteY9" fmla="*/ 0 h 857047"/>
              <a:gd name="connsiteX10" fmla="*/ 2095032 w 6881206"/>
              <a:gd name="connsiteY10" fmla="*/ 0 h 857047"/>
              <a:gd name="connsiteX11" fmla="*/ 2574748 w 6881206"/>
              <a:gd name="connsiteY11" fmla="*/ 0 h 857047"/>
              <a:gd name="connsiteX12" fmla="*/ 2712413 w 6881206"/>
              <a:gd name="connsiteY12" fmla="*/ 0 h 857047"/>
              <a:gd name="connsiteX13" fmla="*/ 2724164 w 6881206"/>
              <a:gd name="connsiteY13" fmla="*/ 0 h 857047"/>
              <a:gd name="connsiteX14" fmla="*/ 2806423 w 6881206"/>
              <a:gd name="connsiteY14" fmla="*/ 0 h 857047"/>
              <a:gd name="connsiteX15" fmla="*/ 2975563 w 6881206"/>
              <a:gd name="connsiteY15" fmla="*/ 0 h 857047"/>
              <a:gd name="connsiteX16" fmla="*/ 3029696 w 6881206"/>
              <a:gd name="connsiteY16" fmla="*/ 0 h 857047"/>
              <a:gd name="connsiteX17" fmla="*/ 3216247 w 6881206"/>
              <a:gd name="connsiteY17" fmla="*/ 0 h 857047"/>
              <a:gd name="connsiteX18" fmla="*/ 3464491 w 6881206"/>
              <a:gd name="connsiteY18" fmla="*/ 0 h 857047"/>
              <a:gd name="connsiteX19" fmla="*/ 3476820 w 6881206"/>
              <a:gd name="connsiteY19" fmla="*/ 0 h 857047"/>
              <a:gd name="connsiteX20" fmla="*/ 3508932 w 6881206"/>
              <a:gd name="connsiteY20" fmla="*/ 0 h 857047"/>
              <a:gd name="connsiteX21" fmla="*/ 3518154 w 6881206"/>
              <a:gd name="connsiteY21" fmla="*/ 0 h 857047"/>
              <a:gd name="connsiteX22" fmla="*/ 3563124 w 6881206"/>
              <a:gd name="connsiteY22" fmla="*/ 0 h 857047"/>
              <a:gd name="connsiteX23" fmla="*/ 3568615 w 6881206"/>
              <a:gd name="connsiteY23" fmla="*/ 0 h 857047"/>
              <a:gd name="connsiteX24" fmla="*/ 3582711 w 6881206"/>
              <a:gd name="connsiteY24" fmla="*/ 0 h 857047"/>
              <a:gd name="connsiteX25" fmla="*/ 3607047 w 6881206"/>
              <a:gd name="connsiteY25" fmla="*/ 0 h 857047"/>
              <a:gd name="connsiteX26" fmla="*/ 3711363 w 6881206"/>
              <a:gd name="connsiteY26" fmla="*/ 0 h 857047"/>
              <a:gd name="connsiteX27" fmla="*/ 3757936 w 6881206"/>
              <a:gd name="connsiteY27" fmla="*/ 0 h 857047"/>
              <a:gd name="connsiteX28" fmla="*/ 3914505 w 6881206"/>
              <a:gd name="connsiteY28" fmla="*/ 0 h 857047"/>
              <a:gd name="connsiteX29" fmla="*/ 4099165 w 6881206"/>
              <a:gd name="connsiteY29" fmla="*/ 0 h 857047"/>
              <a:gd name="connsiteX30" fmla="*/ 4176573 w 6881206"/>
              <a:gd name="connsiteY30" fmla="*/ 0 h 857047"/>
              <a:gd name="connsiteX31" fmla="*/ 4211043 w 6881206"/>
              <a:gd name="connsiteY31" fmla="*/ 0 h 857047"/>
              <a:gd name="connsiteX32" fmla="*/ 4249415 w 6881206"/>
              <a:gd name="connsiteY32" fmla="*/ 0 h 857047"/>
              <a:gd name="connsiteX33" fmla="*/ 4292911 w 6881206"/>
              <a:gd name="connsiteY33" fmla="*/ 0 h 857047"/>
              <a:gd name="connsiteX34" fmla="*/ 4715176 w 6881206"/>
              <a:gd name="connsiteY34" fmla="*/ 0 h 857047"/>
              <a:gd name="connsiteX35" fmla="*/ 4749035 w 6881206"/>
              <a:gd name="connsiteY35" fmla="*/ 0 h 857047"/>
              <a:gd name="connsiteX36" fmla="*/ 5107279 w 6881206"/>
              <a:gd name="connsiteY36" fmla="*/ 0 h 857047"/>
              <a:gd name="connsiteX37" fmla="*/ 5446306 w 6881206"/>
              <a:gd name="connsiteY37" fmla="*/ 0 h 857047"/>
              <a:gd name="connsiteX38" fmla="*/ 5654500 w 6881206"/>
              <a:gd name="connsiteY38" fmla="*/ 0 h 857047"/>
              <a:gd name="connsiteX39" fmla="*/ 5879355 w 6881206"/>
              <a:gd name="connsiteY39" fmla="*/ 0 h 857047"/>
              <a:gd name="connsiteX40" fmla="*/ 6374171 w 6881206"/>
              <a:gd name="connsiteY40" fmla="*/ 0 h 857047"/>
              <a:gd name="connsiteX41" fmla="*/ 6382691 w 6881206"/>
              <a:gd name="connsiteY41" fmla="*/ 0 h 857047"/>
              <a:gd name="connsiteX42" fmla="*/ 6406881 w 6881206"/>
              <a:gd name="connsiteY42" fmla="*/ 10516 h 857047"/>
              <a:gd name="connsiteX43" fmla="*/ 6411719 w 6881206"/>
              <a:gd name="connsiteY43" fmla="*/ 15774 h 857047"/>
              <a:gd name="connsiteX44" fmla="*/ 6412418 w 6881206"/>
              <a:gd name="connsiteY44" fmla="*/ 16534 h 857047"/>
              <a:gd name="connsiteX45" fmla="*/ 6413765 w 6881206"/>
              <a:gd name="connsiteY45" fmla="*/ 17998 h 857047"/>
              <a:gd name="connsiteX46" fmla="*/ 6418286 w 6881206"/>
              <a:gd name="connsiteY46" fmla="*/ 21854 h 857047"/>
              <a:gd name="connsiteX47" fmla="*/ 6867337 w 6881206"/>
              <a:gd name="connsiteY47" fmla="*/ 404863 h 857047"/>
              <a:gd name="connsiteX48" fmla="*/ 6867337 w 6881206"/>
              <a:gd name="connsiteY48" fmla="*/ 452185 h 857047"/>
              <a:gd name="connsiteX49" fmla="*/ 6491457 w 6881206"/>
              <a:gd name="connsiteY49" fmla="*/ 772784 h 857047"/>
              <a:gd name="connsiteX50" fmla="*/ 6413765 w 6881206"/>
              <a:gd name="connsiteY50" fmla="*/ 839050 h 857047"/>
              <a:gd name="connsiteX51" fmla="*/ 6411719 w 6881206"/>
              <a:gd name="connsiteY51" fmla="*/ 841273 h 857047"/>
              <a:gd name="connsiteX52" fmla="*/ 6406881 w 6881206"/>
              <a:gd name="connsiteY52" fmla="*/ 846531 h 857047"/>
              <a:gd name="connsiteX53" fmla="*/ 6382691 w 6881206"/>
              <a:gd name="connsiteY53" fmla="*/ 857047 h 857047"/>
              <a:gd name="connsiteX54" fmla="*/ 6374171 w 6881206"/>
              <a:gd name="connsiteY54" fmla="*/ 857047 h 857047"/>
              <a:gd name="connsiteX55" fmla="*/ 6368680 w 6881206"/>
              <a:gd name="connsiteY55" fmla="*/ 857047 h 857047"/>
              <a:gd name="connsiteX56" fmla="*/ 6348221 w 6881206"/>
              <a:gd name="connsiteY56" fmla="*/ 857047 h 857047"/>
              <a:gd name="connsiteX57" fmla="*/ 6330248 w 6881206"/>
              <a:gd name="connsiteY57" fmla="*/ 857047 h 857047"/>
              <a:gd name="connsiteX58" fmla="*/ 6266353 w 6881206"/>
              <a:gd name="connsiteY58" fmla="*/ 857047 h 857047"/>
              <a:gd name="connsiteX59" fmla="*/ 6225932 w 6881206"/>
              <a:gd name="connsiteY59" fmla="*/ 857047 h 857047"/>
              <a:gd name="connsiteX60" fmla="*/ 6106926 w 6881206"/>
              <a:gd name="connsiteY60" fmla="*/ 857047 h 857047"/>
              <a:gd name="connsiteX61" fmla="*/ 6022790 w 6881206"/>
              <a:gd name="connsiteY61" fmla="*/ 857047 h 857047"/>
              <a:gd name="connsiteX62" fmla="*/ 5844088 w 6881206"/>
              <a:gd name="connsiteY62" fmla="*/ 857047 h 857047"/>
              <a:gd name="connsiteX63" fmla="*/ 5687880 w 6881206"/>
              <a:gd name="connsiteY63" fmla="*/ 857047 h 857047"/>
              <a:gd name="connsiteX64" fmla="*/ 5451985 w 6881206"/>
              <a:gd name="connsiteY64" fmla="*/ 857047 h 857047"/>
              <a:gd name="connsiteX65" fmla="*/ 5188261 w 6881206"/>
              <a:gd name="connsiteY65" fmla="*/ 857047 h 857047"/>
              <a:gd name="connsiteX66" fmla="*/ 4904764 w 6881206"/>
              <a:gd name="connsiteY66" fmla="*/ 857047 h 857047"/>
              <a:gd name="connsiteX67" fmla="*/ 4490989 w 6881206"/>
              <a:gd name="connsiteY67" fmla="*/ 857047 h 857047"/>
              <a:gd name="connsiteX68" fmla="*/ 4176573 w 6881206"/>
              <a:gd name="connsiteY68" fmla="*/ 857047 h 857047"/>
              <a:gd name="connsiteX69" fmla="*/ 4099165 w 6881206"/>
              <a:gd name="connsiteY69" fmla="*/ 857047 h 857047"/>
              <a:gd name="connsiteX70" fmla="*/ 4089943 w 6881206"/>
              <a:gd name="connsiteY70" fmla="*/ 857047 h 857047"/>
              <a:gd name="connsiteX71" fmla="*/ 4057940 w 6881206"/>
              <a:gd name="connsiteY71" fmla="*/ 857047 h 857047"/>
              <a:gd name="connsiteX72" fmla="*/ 4025386 w 6881206"/>
              <a:gd name="connsiteY72" fmla="*/ 857047 h 857047"/>
              <a:gd name="connsiteX73" fmla="*/ 3850160 w 6881206"/>
              <a:gd name="connsiteY73" fmla="*/ 857047 h 857047"/>
              <a:gd name="connsiteX74" fmla="*/ 3563124 w 6881206"/>
              <a:gd name="connsiteY74" fmla="*/ 857047 h 857047"/>
              <a:gd name="connsiteX75" fmla="*/ 3550795 w 6881206"/>
              <a:gd name="connsiteY75" fmla="*/ 857047 h 857047"/>
              <a:gd name="connsiteX76" fmla="*/ 3508932 w 6881206"/>
              <a:gd name="connsiteY76" fmla="*/ 857047 h 857047"/>
              <a:gd name="connsiteX77" fmla="*/ 3483683 w 6881206"/>
              <a:gd name="connsiteY77" fmla="*/ 857047 h 857047"/>
              <a:gd name="connsiteX78" fmla="*/ 3464491 w 6881206"/>
              <a:gd name="connsiteY78" fmla="*/ 857047 h 857047"/>
              <a:gd name="connsiteX79" fmla="*/ 3452740 w 6881206"/>
              <a:gd name="connsiteY79" fmla="*/ 857047 h 857047"/>
              <a:gd name="connsiteX80" fmla="*/ 3423719 w 6881206"/>
              <a:gd name="connsiteY80" fmla="*/ 857047 h 857047"/>
              <a:gd name="connsiteX81" fmla="*/ 3370481 w 6881206"/>
              <a:gd name="connsiteY81" fmla="*/ 857047 h 857047"/>
              <a:gd name="connsiteX82" fmla="*/ 3306946 w 6881206"/>
              <a:gd name="connsiteY82" fmla="*/ 857047 h 857047"/>
              <a:gd name="connsiteX83" fmla="*/ 3147208 w 6881206"/>
              <a:gd name="connsiteY83" fmla="*/ 857047 h 857047"/>
              <a:gd name="connsiteX84" fmla="*/ 3114429 w 6881206"/>
              <a:gd name="connsiteY84" fmla="*/ 857047 h 857047"/>
              <a:gd name="connsiteX85" fmla="*/ 2960658 w 6881206"/>
              <a:gd name="connsiteY85" fmla="*/ 857047 h 857047"/>
              <a:gd name="connsiteX86" fmla="*/ 2827230 w 6881206"/>
              <a:gd name="connsiteY86" fmla="*/ 857047 h 857047"/>
              <a:gd name="connsiteX87" fmla="*/ 2712413 w 6881206"/>
              <a:gd name="connsiteY87" fmla="*/ 857047 h 857047"/>
              <a:gd name="connsiteX88" fmla="*/ 2680242 w 6881206"/>
              <a:gd name="connsiteY88" fmla="*/ 857047 h 857047"/>
              <a:gd name="connsiteX89" fmla="*/ 2603835 w 6881206"/>
              <a:gd name="connsiteY89" fmla="*/ 857047 h 857047"/>
              <a:gd name="connsiteX90" fmla="*/ 2455042 w 6881206"/>
              <a:gd name="connsiteY90" fmla="*/ 857047 h 857047"/>
              <a:gd name="connsiteX91" fmla="*/ 2426415 w 6881206"/>
              <a:gd name="connsiteY91" fmla="*/ 857047 h 857047"/>
              <a:gd name="connsiteX92" fmla="*/ 2209736 w 6881206"/>
              <a:gd name="connsiteY92" fmla="*/ 857047 h 857047"/>
              <a:gd name="connsiteX93" fmla="*/ 1893047 w 6881206"/>
              <a:gd name="connsiteY93" fmla="*/ 857047 h 857047"/>
              <a:gd name="connsiteX94" fmla="*/ 1885034 w 6881206"/>
              <a:gd name="connsiteY94" fmla="*/ 857047 h 857047"/>
              <a:gd name="connsiteX95" fmla="*/ 1843786 w 6881206"/>
              <a:gd name="connsiteY95" fmla="*/ 857047 h 857047"/>
              <a:gd name="connsiteX96" fmla="*/ 1828944 w 6881206"/>
              <a:gd name="connsiteY96" fmla="*/ 857047 h 857047"/>
              <a:gd name="connsiteX97" fmla="*/ 1380221 w 6881206"/>
              <a:gd name="connsiteY97" fmla="*/ 857047 h 857047"/>
              <a:gd name="connsiteX98" fmla="*/ 1333065 w 6881206"/>
              <a:gd name="connsiteY98" fmla="*/ 857047 h 857047"/>
              <a:gd name="connsiteX99" fmla="*/ 653445 w 6881206"/>
              <a:gd name="connsiteY99" fmla="*/ 857047 h 857047"/>
              <a:gd name="connsiteX100" fmla="*/ 0 w 6881206"/>
              <a:gd name="connsiteY100" fmla="*/ 857047 h 857047"/>
              <a:gd name="connsiteX101" fmla="*/ 0 w 6881206"/>
              <a:gd name="connsiteY101" fmla="*/ 0 h 85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6881206" h="857047">
                <a:moveTo>
                  <a:pt x="0" y="0"/>
                </a:moveTo>
                <a:cubicBezTo>
                  <a:pt x="0" y="0"/>
                  <a:pt x="0" y="0"/>
                  <a:pt x="653445" y="0"/>
                </a:cubicBezTo>
                <a:cubicBezTo>
                  <a:pt x="653445" y="0"/>
                  <a:pt x="653445" y="0"/>
                  <a:pt x="1156123" y="0"/>
                </a:cubicBezTo>
                <a:lnTo>
                  <a:pt x="1380221" y="0"/>
                </a:lnTo>
                <a:cubicBezTo>
                  <a:pt x="1380221" y="0"/>
                  <a:pt x="1380221" y="0"/>
                  <a:pt x="1444324" y="0"/>
                </a:cubicBezTo>
                <a:lnTo>
                  <a:pt x="1522072" y="0"/>
                </a:lnTo>
                <a:lnTo>
                  <a:pt x="1596570" y="0"/>
                </a:lnTo>
                <a:cubicBezTo>
                  <a:pt x="1668686" y="0"/>
                  <a:pt x="1764840" y="0"/>
                  <a:pt x="1893047" y="0"/>
                </a:cubicBezTo>
                <a:cubicBezTo>
                  <a:pt x="1893047" y="0"/>
                  <a:pt x="1893047" y="0"/>
                  <a:pt x="1978260" y="0"/>
                </a:cubicBezTo>
                <a:lnTo>
                  <a:pt x="2032793" y="0"/>
                </a:lnTo>
                <a:lnTo>
                  <a:pt x="2095032" y="0"/>
                </a:lnTo>
                <a:cubicBezTo>
                  <a:pt x="2196025" y="0"/>
                  <a:pt x="2347515" y="0"/>
                  <a:pt x="2574748" y="0"/>
                </a:cubicBezTo>
                <a:lnTo>
                  <a:pt x="2712413" y="0"/>
                </a:lnTo>
                <a:lnTo>
                  <a:pt x="2724164" y="0"/>
                </a:lnTo>
                <a:lnTo>
                  <a:pt x="2806423" y="0"/>
                </a:lnTo>
                <a:lnTo>
                  <a:pt x="2975563" y="0"/>
                </a:lnTo>
                <a:lnTo>
                  <a:pt x="3029696" y="0"/>
                </a:lnTo>
                <a:lnTo>
                  <a:pt x="3216247" y="0"/>
                </a:lnTo>
                <a:lnTo>
                  <a:pt x="3464491" y="0"/>
                </a:lnTo>
                <a:lnTo>
                  <a:pt x="3476820" y="0"/>
                </a:lnTo>
                <a:lnTo>
                  <a:pt x="3508932" y="0"/>
                </a:lnTo>
                <a:cubicBezTo>
                  <a:pt x="3508932" y="0"/>
                  <a:pt x="3508932" y="0"/>
                  <a:pt x="3518154" y="0"/>
                </a:cubicBezTo>
                <a:lnTo>
                  <a:pt x="3563124" y="0"/>
                </a:lnTo>
                <a:lnTo>
                  <a:pt x="3568615" y="0"/>
                </a:lnTo>
                <a:lnTo>
                  <a:pt x="3582711" y="0"/>
                </a:lnTo>
                <a:lnTo>
                  <a:pt x="3607047" y="0"/>
                </a:lnTo>
                <a:lnTo>
                  <a:pt x="3711363" y="0"/>
                </a:lnTo>
                <a:lnTo>
                  <a:pt x="3757936" y="0"/>
                </a:lnTo>
                <a:lnTo>
                  <a:pt x="3914505" y="0"/>
                </a:lnTo>
                <a:lnTo>
                  <a:pt x="4099165" y="0"/>
                </a:lnTo>
                <a:cubicBezTo>
                  <a:pt x="4099165" y="0"/>
                  <a:pt x="4099165" y="0"/>
                  <a:pt x="4176573" y="0"/>
                </a:cubicBezTo>
                <a:cubicBezTo>
                  <a:pt x="4176573" y="0"/>
                  <a:pt x="4176573" y="0"/>
                  <a:pt x="4211043" y="0"/>
                </a:cubicBezTo>
                <a:lnTo>
                  <a:pt x="4249415" y="0"/>
                </a:lnTo>
                <a:lnTo>
                  <a:pt x="4292911" y="0"/>
                </a:lnTo>
                <a:cubicBezTo>
                  <a:pt x="4370470" y="0"/>
                  <a:pt x="4499735" y="0"/>
                  <a:pt x="4715176" y="0"/>
                </a:cubicBezTo>
                <a:lnTo>
                  <a:pt x="4749035" y="0"/>
                </a:lnTo>
                <a:lnTo>
                  <a:pt x="5107279" y="0"/>
                </a:lnTo>
                <a:lnTo>
                  <a:pt x="5446306" y="0"/>
                </a:lnTo>
                <a:lnTo>
                  <a:pt x="5654500" y="0"/>
                </a:lnTo>
                <a:lnTo>
                  <a:pt x="5879355" y="0"/>
                </a:lnTo>
                <a:lnTo>
                  <a:pt x="6374171" y="0"/>
                </a:lnTo>
                <a:lnTo>
                  <a:pt x="6382691" y="0"/>
                </a:lnTo>
                <a:cubicBezTo>
                  <a:pt x="6392367" y="0"/>
                  <a:pt x="6402043" y="5258"/>
                  <a:pt x="6406881" y="10516"/>
                </a:cubicBezTo>
                <a:cubicBezTo>
                  <a:pt x="6406881" y="10516"/>
                  <a:pt x="6411719" y="10516"/>
                  <a:pt x="6411719" y="15774"/>
                </a:cubicBezTo>
                <a:cubicBezTo>
                  <a:pt x="6411719" y="15774"/>
                  <a:pt x="6411719" y="15774"/>
                  <a:pt x="6412418" y="16534"/>
                </a:cubicBezTo>
                <a:lnTo>
                  <a:pt x="6413765" y="17998"/>
                </a:lnTo>
                <a:lnTo>
                  <a:pt x="6418286" y="21854"/>
                </a:lnTo>
                <a:cubicBezTo>
                  <a:pt x="6439669" y="40092"/>
                  <a:pt x="6525203" y="113046"/>
                  <a:pt x="6867337" y="404863"/>
                </a:cubicBezTo>
                <a:cubicBezTo>
                  <a:pt x="6885830" y="415379"/>
                  <a:pt x="6885830" y="436411"/>
                  <a:pt x="6867337" y="452185"/>
                </a:cubicBezTo>
                <a:cubicBezTo>
                  <a:pt x="6867337" y="452185"/>
                  <a:pt x="6867337" y="452185"/>
                  <a:pt x="6491457" y="772784"/>
                </a:cubicBezTo>
                <a:lnTo>
                  <a:pt x="6413765" y="839050"/>
                </a:lnTo>
                <a:lnTo>
                  <a:pt x="6411719" y="841273"/>
                </a:lnTo>
                <a:cubicBezTo>
                  <a:pt x="6411719" y="841273"/>
                  <a:pt x="6406881" y="841273"/>
                  <a:pt x="6406881" y="846531"/>
                </a:cubicBezTo>
                <a:cubicBezTo>
                  <a:pt x="6402043" y="851789"/>
                  <a:pt x="6392367" y="857047"/>
                  <a:pt x="6382691" y="857047"/>
                </a:cubicBezTo>
                <a:lnTo>
                  <a:pt x="6374171" y="857047"/>
                </a:lnTo>
                <a:lnTo>
                  <a:pt x="6368680" y="857047"/>
                </a:lnTo>
                <a:lnTo>
                  <a:pt x="6348221" y="857047"/>
                </a:lnTo>
                <a:lnTo>
                  <a:pt x="6330248" y="857047"/>
                </a:lnTo>
                <a:lnTo>
                  <a:pt x="6266353" y="857047"/>
                </a:lnTo>
                <a:lnTo>
                  <a:pt x="6225932" y="857047"/>
                </a:lnTo>
                <a:lnTo>
                  <a:pt x="6106926" y="857047"/>
                </a:lnTo>
                <a:lnTo>
                  <a:pt x="6022790" y="857047"/>
                </a:lnTo>
                <a:lnTo>
                  <a:pt x="5844088" y="857047"/>
                </a:lnTo>
                <a:lnTo>
                  <a:pt x="5687880" y="857047"/>
                </a:lnTo>
                <a:lnTo>
                  <a:pt x="5451985" y="857047"/>
                </a:lnTo>
                <a:lnTo>
                  <a:pt x="5188261" y="857047"/>
                </a:lnTo>
                <a:lnTo>
                  <a:pt x="4904764" y="857047"/>
                </a:lnTo>
                <a:lnTo>
                  <a:pt x="4490989" y="857047"/>
                </a:lnTo>
                <a:lnTo>
                  <a:pt x="4176573" y="857047"/>
                </a:lnTo>
                <a:cubicBezTo>
                  <a:pt x="4176573" y="857047"/>
                  <a:pt x="4176573" y="857047"/>
                  <a:pt x="4099165" y="857047"/>
                </a:cubicBezTo>
                <a:cubicBezTo>
                  <a:pt x="4099165" y="857047"/>
                  <a:pt x="4099165" y="857047"/>
                  <a:pt x="4089943" y="857047"/>
                </a:cubicBezTo>
                <a:lnTo>
                  <a:pt x="4057940" y="857047"/>
                </a:lnTo>
                <a:lnTo>
                  <a:pt x="4025386" y="857047"/>
                </a:lnTo>
                <a:cubicBezTo>
                  <a:pt x="3988496" y="857047"/>
                  <a:pt x="3933162" y="857047"/>
                  <a:pt x="3850160" y="857047"/>
                </a:cubicBezTo>
                <a:lnTo>
                  <a:pt x="3563124" y="857047"/>
                </a:lnTo>
                <a:lnTo>
                  <a:pt x="3550795" y="857047"/>
                </a:lnTo>
                <a:lnTo>
                  <a:pt x="3508932" y="857047"/>
                </a:lnTo>
                <a:cubicBezTo>
                  <a:pt x="3508932" y="857047"/>
                  <a:pt x="3508932" y="857047"/>
                  <a:pt x="3483683" y="857047"/>
                </a:cubicBezTo>
                <a:lnTo>
                  <a:pt x="3464491" y="857047"/>
                </a:lnTo>
                <a:lnTo>
                  <a:pt x="3452740" y="857047"/>
                </a:lnTo>
                <a:lnTo>
                  <a:pt x="3423719" y="857047"/>
                </a:lnTo>
                <a:lnTo>
                  <a:pt x="3370481" y="857047"/>
                </a:lnTo>
                <a:lnTo>
                  <a:pt x="3306946" y="857047"/>
                </a:lnTo>
                <a:lnTo>
                  <a:pt x="3147208" y="857047"/>
                </a:lnTo>
                <a:lnTo>
                  <a:pt x="3114429" y="857047"/>
                </a:lnTo>
                <a:lnTo>
                  <a:pt x="2960658" y="857047"/>
                </a:lnTo>
                <a:lnTo>
                  <a:pt x="2827230" y="857047"/>
                </a:lnTo>
                <a:lnTo>
                  <a:pt x="2712413" y="857047"/>
                </a:lnTo>
                <a:lnTo>
                  <a:pt x="2680242" y="857047"/>
                </a:lnTo>
                <a:lnTo>
                  <a:pt x="2603835" y="857047"/>
                </a:lnTo>
                <a:lnTo>
                  <a:pt x="2455042" y="857047"/>
                </a:lnTo>
                <a:lnTo>
                  <a:pt x="2426415" y="857047"/>
                </a:lnTo>
                <a:lnTo>
                  <a:pt x="2209736" y="857047"/>
                </a:lnTo>
                <a:lnTo>
                  <a:pt x="1893047" y="857047"/>
                </a:lnTo>
                <a:cubicBezTo>
                  <a:pt x="1893047" y="857047"/>
                  <a:pt x="1893047" y="857047"/>
                  <a:pt x="1885034" y="857047"/>
                </a:cubicBezTo>
                <a:lnTo>
                  <a:pt x="1843786" y="857047"/>
                </a:lnTo>
                <a:lnTo>
                  <a:pt x="1828944" y="857047"/>
                </a:lnTo>
                <a:cubicBezTo>
                  <a:pt x="1764840" y="857047"/>
                  <a:pt x="1636634" y="857047"/>
                  <a:pt x="1380221" y="857047"/>
                </a:cubicBezTo>
                <a:lnTo>
                  <a:pt x="1333065" y="857047"/>
                </a:lnTo>
                <a:cubicBezTo>
                  <a:pt x="1136016" y="857047"/>
                  <a:pt x="910816" y="857047"/>
                  <a:pt x="653445" y="857047"/>
                </a:cubicBezTo>
                <a:cubicBezTo>
                  <a:pt x="653445" y="857047"/>
                  <a:pt x="653445" y="857047"/>
                  <a:pt x="0" y="857047"/>
                </a:cubicBezTo>
                <a:cubicBezTo>
                  <a:pt x="0" y="857047"/>
                  <a:pt x="0" y="857047"/>
                  <a:pt x="0" y="0"/>
                </a:cubicBez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endParaRPr lang="en-US"/>
          </a:p>
        </p:txBody>
      </p:sp>
      <p:sp>
        <p:nvSpPr>
          <p:cNvPr id="11" name="Subtitle 2">
            <a:extLst>
              <a:ext uri="{FF2B5EF4-FFF2-40B4-BE49-F238E27FC236}">
                <a16:creationId xmlns:a16="http://schemas.microsoft.com/office/drawing/2014/main" id="{A6241A27-CD36-7A92-D216-4948FF410148}"/>
              </a:ext>
            </a:extLst>
          </p:cNvPr>
          <p:cNvSpPr txBox="1">
            <a:spLocks/>
          </p:cNvSpPr>
          <p:nvPr/>
        </p:nvSpPr>
        <p:spPr>
          <a:xfrm>
            <a:off x="6111241" y="1387675"/>
            <a:ext cx="5966459" cy="2704784"/>
          </a:xfrm>
          <a:prstGeom prst="rect">
            <a:avLst/>
          </a:prstGeom>
        </p:spPr>
        <p:txBody>
          <a:bodyPr vert="horz" lIns="91440" tIns="45720" rIns="91440" bIns="45720" rtlCol="0" anchor="ctr">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2600" b="1" dirty="0">
                <a:solidFill>
                  <a:srgbClr val="FEFFFF"/>
                </a:solidFill>
                <a:latin typeface="Times New Roman" panose="02020603050405020304" pitchFamily="18" charset="0"/>
                <a:cs typeface="Times New Roman" panose="02020603050405020304" pitchFamily="18" charset="0"/>
              </a:rPr>
              <a:t>   </a:t>
            </a:r>
            <a:r>
              <a:rPr lang="en-US" sz="6200" b="1" dirty="0">
                <a:solidFill>
                  <a:srgbClr val="FF0000"/>
                </a:solidFill>
                <a:latin typeface="Times New Roman" panose="02020603050405020304" pitchFamily="18" charset="0"/>
                <a:cs typeface="Times New Roman" panose="02020603050405020304" pitchFamily="18" charset="0"/>
              </a:rPr>
              <a:t>Module 5</a:t>
            </a:r>
          </a:p>
          <a:p>
            <a:pPr marL="0" indent="0" algn="ctr">
              <a:buNone/>
            </a:pPr>
            <a:r>
              <a:rPr lang="en-US" sz="5700" b="1" dirty="0">
                <a:solidFill>
                  <a:srgbClr val="FF0000"/>
                </a:solidFill>
                <a:latin typeface="Times New Roman" panose="02020603050405020304" pitchFamily="18" charset="0"/>
                <a:cs typeface="Times New Roman" panose="02020603050405020304" pitchFamily="18" charset="0"/>
              </a:rPr>
              <a:t>Cloud Programming and Software Environments</a:t>
            </a:r>
          </a:p>
        </p:txBody>
      </p:sp>
      <p:pic>
        <p:nvPicPr>
          <p:cNvPr id="12" name="image1.png">
            <a:extLst>
              <a:ext uri="{FF2B5EF4-FFF2-40B4-BE49-F238E27FC236}">
                <a16:creationId xmlns:a16="http://schemas.microsoft.com/office/drawing/2014/main" id="{A937B97F-D5F9-EF9D-11C3-67D67CDAD291}"/>
              </a:ext>
            </a:extLst>
          </p:cNvPr>
          <p:cNvPicPr/>
          <p:nvPr/>
        </p:nvPicPr>
        <p:blipFill>
          <a:blip r:embed="rId3"/>
          <a:srcRect/>
          <a:stretch>
            <a:fillRect/>
          </a:stretch>
        </p:blipFill>
        <p:spPr>
          <a:xfrm>
            <a:off x="7478486" y="4800600"/>
            <a:ext cx="3505877" cy="1814313"/>
          </a:xfrm>
          <a:prstGeom prst="rect">
            <a:avLst/>
          </a:prstGeom>
          <a:ln/>
        </p:spPr>
      </p:pic>
      <p:sp>
        <p:nvSpPr>
          <p:cNvPr id="13" name="Subtitle 2">
            <a:extLst>
              <a:ext uri="{FF2B5EF4-FFF2-40B4-BE49-F238E27FC236}">
                <a16:creationId xmlns:a16="http://schemas.microsoft.com/office/drawing/2014/main" id="{D69E4C5A-81A7-3C9F-CD10-53A73213BCDE}"/>
              </a:ext>
            </a:extLst>
          </p:cNvPr>
          <p:cNvSpPr txBox="1">
            <a:spLocks/>
          </p:cNvSpPr>
          <p:nvPr/>
        </p:nvSpPr>
        <p:spPr>
          <a:xfrm>
            <a:off x="317432" y="5201587"/>
            <a:ext cx="6246342" cy="606793"/>
          </a:xfrm>
          <a:prstGeom prst="rect">
            <a:avLst/>
          </a:prstGeom>
        </p:spPr>
        <p:txBody>
          <a:bodyPr vert="horz" lIns="91440" tIns="45720" rIns="91440" bIns="45720" rtlCol="0" anchor="ctr">
            <a:normAutofit fontScale="55000" lnSpcReduction="20000"/>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ctr"/>
            <a:r>
              <a:rPr lang="en-US" sz="1600" b="1" dirty="0">
                <a:solidFill>
                  <a:srgbClr val="FEFFFF"/>
                </a:solidFill>
                <a:latin typeface="Times New Roman" panose="02020603050405020304" pitchFamily="18" charset="0"/>
                <a:cs typeface="Times New Roman" panose="02020603050405020304" pitchFamily="18" charset="0"/>
              </a:rPr>
              <a:t>   </a:t>
            </a:r>
            <a:r>
              <a:rPr lang="en-US" sz="7000" b="1" dirty="0">
                <a:solidFill>
                  <a:srgbClr val="FFFF00"/>
                </a:solidFill>
                <a:latin typeface="Times New Roman" panose="02020603050405020304" pitchFamily="18" charset="0"/>
                <a:cs typeface="Times New Roman" panose="02020603050405020304" pitchFamily="18" charset="0"/>
              </a:rPr>
              <a:t>Department of ISE</a:t>
            </a:r>
            <a:endParaRPr lang="en-US" sz="4100" b="1"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910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8"/>
                                        </p:tgtEl>
                                        <p:attrNameLst>
                                          <p:attrName>style.visibility</p:attrName>
                                        </p:attrNameLst>
                                      </p:cBhvr>
                                      <p:to>
                                        <p:strVal val="visible"/>
                                      </p:to>
                                    </p:set>
                                    <p:animEffect transition="in" filter="fade">
                                      <p:cBhvr>
                                        <p:cTn id="7" dur="700"/>
                                        <p:tgtEl>
                                          <p:spTgt spid="8"/>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11">
                                            <p:txEl>
                                              <p:pRg st="0" end="0"/>
                                            </p:txEl>
                                          </p:spTgt>
                                        </p:tgtEl>
                                        <p:attrNameLst>
                                          <p:attrName>style.visibility</p:attrName>
                                        </p:attrNameLst>
                                      </p:cBhvr>
                                      <p:to>
                                        <p:strVal val="visible"/>
                                      </p:to>
                                    </p:set>
                                    <p:animEffect transition="in" filter="fade">
                                      <p:cBhvr>
                                        <p:cTn id="10" dur="700"/>
                                        <p:tgtEl>
                                          <p:spTgt spid="11">
                                            <p:txEl>
                                              <p:pRg st="0" end="0"/>
                                            </p:txEl>
                                          </p:spTgt>
                                        </p:tgtEl>
                                      </p:cBhvr>
                                    </p:animEffect>
                                  </p:childTnLst>
                                </p:cTn>
                              </p:par>
                              <p:par>
                                <p:cTn id="11" presetID="10" presetClass="entr" presetSubtype="0" fill="hold" grpId="0" nodeType="withEffect">
                                  <p:stCondLst>
                                    <p:cond delay="1500"/>
                                  </p:stCondLst>
                                  <p:iterate>
                                    <p:tmPct val="10000"/>
                                  </p:iterate>
                                  <p:childTnLst>
                                    <p:set>
                                      <p:cBhvr>
                                        <p:cTn id="12" dur="1" fill="hold">
                                          <p:stCondLst>
                                            <p:cond delay="0"/>
                                          </p:stCondLst>
                                        </p:cTn>
                                        <p:tgtEl>
                                          <p:spTgt spid="13">
                                            <p:txEl>
                                              <p:pRg st="0" end="0"/>
                                            </p:txEl>
                                          </p:spTgt>
                                        </p:tgtEl>
                                        <p:attrNameLst>
                                          <p:attrName>style.visibility</p:attrName>
                                        </p:attrNameLst>
                                      </p:cBhvr>
                                      <p:to>
                                        <p:strVal val="visible"/>
                                      </p:to>
                                    </p:set>
                                    <p:animEffect transition="in" filter="fade">
                                      <p:cBhvr>
                                        <p:cTn id="13" dur="7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build="p"/>
      <p:bldP spid="1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5756"/>
            <a:ext cx="10515600" cy="989115"/>
          </a:xfrm>
        </p:spPr>
        <p:txBody>
          <a:bodyPr/>
          <a:lstStyle/>
          <a:p>
            <a:pPr algn="ctr"/>
            <a:r>
              <a:rPr lang="en-US" altLang="en-US" b="1" dirty="0">
                <a:solidFill>
                  <a:srgbClr val="FF0000"/>
                </a:solidFill>
                <a:latin typeface="Times New Roman" panose="02020603050405020304" pitchFamily="18" charset="0"/>
                <a:cs typeface="Times New Roman" panose="02020603050405020304" pitchFamily="18" charset="0"/>
              </a:rPr>
              <a:t>Amazon Simple Storage Service</a:t>
            </a:r>
          </a:p>
        </p:txBody>
      </p:sp>
      <p:sp>
        <p:nvSpPr>
          <p:cNvPr id="3" name="Content Placeholder 2"/>
          <p:cNvSpPr>
            <a:spLocks noGrp="1"/>
          </p:cNvSpPr>
          <p:nvPr>
            <p:ph idx="1"/>
          </p:nvPr>
        </p:nvSpPr>
        <p:spPr>
          <a:xfrm>
            <a:off x="457200" y="1238491"/>
            <a:ext cx="11379200" cy="5467109"/>
          </a:xfrm>
        </p:spPr>
        <p:txBody>
          <a:bodyPr>
            <a:normAutofit/>
          </a:bodyPr>
          <a:lstStyle/>
          <a:p>
            <a:pPr algn="just"/>
            <a:r>
              <a:rPr lang="en-US" altLang="en-US" sz="2600" dirty="0">
                <a:solidFill>
                  <a:srgbClr val="002060"/>
                </a:solidFill>
                <a:latin typeface="Times New Roman" panose="02020603050405020304" pitchFamily="18" charset="0"/>
                <a:cs typeface="Times New Roman" panose="02020603050405020304" pitchFamily="18" charset="0"/>
              </a:rPr>
              <a:t>From the </a:t>
            </a:r>
            <a:r>
              <a:rPr lang="en-US" altLang="en-US" sz="2600" dirty="0">
                <a:solidFill>
                  <a:srgbClr val="00B050"/>
                </a:solidFill>
                <a:latin typeface="Times New Roman" panose="02020603050405020304" pitchFamily="18" charset="0"/>
                <a:cs typeface="Times New Roman" panose="02020603050405020304" pitchFamily="18" charset="0"/>
              </a:rPr>
              <a:t>programmer’s perspective</a:t>
            </a:r>
            <a:r>
              <a:rPr lang="en-US" altLang="en-US" sz="2600" dirty="0">
                <a:solidFill>
                  <a:srgbClr val="002060"/>
                </a:solidFill>
                <a:latin typeface="Times New Roman" panose="02020603050405020304" pitchFamily="18" charset="0"/>
                <a:cs typeface="Times New Roman" panose="02020603050405020304" pitchFamily="18" charset="0"/>
              </a:rPr>
              <a:t>, the storage provided by S3 can be viewed as a </a:t>
            </a:r>
            <a:r>
              <a:rPr lang="en-US" altLang="en-US" sz="2600" dirty="0">
                <a:solidFill>
                  <a:srgbClr val="0070C0"/>
                </a:solidFill>
                <a:latin typeface="Times New Roman" panose="02020603050405020304" pitchFamily="18" charset="0"/>
                <a:cs typeface="Times New Roman" panose="02020603050405020304" pitchFamily="18" charset="0"/>
              </a:rPr>
              <a:t>very coarse-grained key-value pair</a:t>
            </a:r>
            <a:r>
              <a:rPr lang="en-US" altLang="en-US" sz="2600" dirty="0">
                <a:solidFill>
                  <a:srgbClr val="002060"/>
                </a:solidFill>
                <a:latin typeface="Times New Roman" panose="02020603050405020304" pitchFamily="18" charset="0"/>
                <a:cs typeface="Times New Roman" panose="02020603050405020304" pitchFamily="18" charset="0"/>
              </a:rPr>
              <a:t>.</a:t>
            </a:r>
          </a:p>
          <a:p>
            <a:pPr algn="just"/>
            <a:endParaRPr lang="en-US" altLang="en-US" sz="2600" dirty="0">
              <a:solidFill>
                <a:srgbClr val="002060"/>
              </a:solidFill>
              <a:latin typeface="Times New Roman" panose="02020603050405020304" pitchFamily="18" charset="0"/>
              <a:cs typeface="Times New Roman" panose="02020603050405020304" pitchFamily="18" charset="0"/>
            </a:endParaRPr>
          </a:p>
          <a:p>
            <a:pPr algn="just"/>
            <a:r>
              <a:rPr lang="en-US" altLang="en-US" sz="2600" dirty="0">
                <a:solidFill>
                  <a:srgbClr val="002060"/>
                </a:solidFill>
                <a:latin typeface="Times New Roman" panose="02020603050405020304" pitchFamily="18" charset="0"/>
                <a:cs typeface="Times New Roman" panose="02020603050405020304" pitchFamily="18" charset="0"/>
              </a:rPr>
              <a:t>Through the </a:t>
            </a:r>
            <a:r>
              <a:rPr lang="en-US" altLang="en-US" sz="2600" dirty="0">
                <a:solidFill>
                  <a:srgbClr val="00B050"/>
                </a:solidFill>
                <a:latin typeface="Times New Roman" panose="02020603050405020304" pitchFamily="18" charset="0"/>
                <a:cs typeface="Times New Roman" panose="02020603050405020304" pitchFamily="18" charset="0"/>
              </a:rPr>
              <a:t>key-value programming interface</a:t>
            </a:r>
            <a:r>
              <a:rPr lang="en-US" altLang="en-US" sz="2600" dirty="0">
                <a:solidFill>
                  <a:srgbClr val="002060"/>
                </a:solidFill>
                <a:latin typeface="Times New Roman" panose="02020603050405020304" pitchFamily="18" charset="0"/>
                <a:cs typeface="Times New Roman" panose="02020603050405020304" pitchFamily="18" charset="0"/>
              </a:rPr>
              <a:t>, users can write, read, and delete objects containing from 1 byte to 5 gigabytes of data each.</a:t>
            </a:r>
          </a:p>
          <a:p>
            <a:pPr algn="just"/>
            <a:endParaRPr lang="en-US" altLang="en-US" sz="2600" dirty="0">
              <a:solidFill>
                <a:srgbClr val="002060"/>
              </a:solidFill>
              <a:latin typeface="Times New Roman" panose="02020603050405020304" pitchFamily="18" charset="0"/>
              <a:cs typeface="Times New Roman" panose="02020603050405020304" pitchFamily="18" charset="0"/>
            </a:endParaRPr>
          </a:p>
          <a:p>
            <a:pPr algn="just"/>
            <a:r>
              <a:rPr lang="en-US" altLang="en-US" sz="2600" dirty="0">
                <a:solidFill>
                  <a:srgbClr val="002060"/>
                </a:solidFill>
                <a:latin typeface="Times New Roman" panose="02020603050405020304" pitchFamily="18" charset="0"/>
                <a:cs typeface="Times New Roman" panose="02020603050405020304" pitchFamily="18" charset="0"/>
              </a:rPr>
              <a:t>There are </a:t>
            </a:r>
            <a:r>
              <a:rPr lang="en-US" altLang="en-US" sz="2600" dirty="0">
                <a:solidFill>
                  <a:srgbClr val="7030A0"/>
                </a:solidFill>
                <a:latin typeface="Times New Roman" panose="02020603050405020304" pitchFamily="18" charset="0"/>
                <a:cs typeface="Times New Roman" panose="02020603050405020304" pitchFamily="18" charset="0"/>
              </a:rPr>
              <a:t>two types of web service interface </a:t>
            </a:r>
            <a:r>
              <a:rPr lang="en-US" altLang="en-US" sz="2600" dirty="0">
                <a:solidFill>
                  <a:srgbClr val="002060"/>
                </a:solidFill>
                <a:latin typeface="Times New Roman" panose="02020603050405020304" pitchFamily="18" charset="0"/>
                <a:cs typeface="Times New Roman" panose="02020603050405020304" pitchFamily="18" charset="0"/>
              </a:rPr>
              <a:t>for the user to access the data stored in Amazon clouds – One is </a:t>
            </a:r>
            <a:r>
              <a:rPr lang="en-US" altLang="en-US" sz="2600" dirty="0">
                <a:solidFill>
                  <a:srgbClr val="C00000"/>
                </a:solidFill>
                <a:latin typeface="Times New Roman" panose="02020603050405020304" pitchFamily="18" charset="0"/>
                <a:cs typeface="Times New Roman" panose="02020603050405020304" pitchFamily="18" charset="0"/>
              </a:rPr>
              <a:t>a REST (web 2.0) interface</a:t>
            </a:r>
            <a:r>
              <a:rPr lang="en-US" altLang="en-US" sz="2600" dirty="0">
                <a:solidFill>
                  <a:srgbClr val="002060"/>
                </a:solidFill>
                <a:latin typeface="Times New Roman" panose="02020603050405020304" pitchFamily="18" charset="0"/>
                <a:cs typeface="Times New Roman" panose="02020603050405020304" pitchFamily="18" charset="0"/>
              </a:rPr>
              <a:t>, and the other is </a:t>
            </a:r>
            <a:r>
              <a:rPr lang="en-US" altLang="en-US" sz="2600" dirty="0">
                <a:solidFill>
                  <a:srgbClr val="C00000"/>
                </a:solidFill>
                <a:latin typeface="Times New Roman" panose="02020603050405020304" pitchFamily="18" charset="0"/>
                <a:cs typeface="Times New Roman" panose="02020603050405020304" pitchFamily="18" charset="0"/>
              </a:rPr>
              <a:t>a SOAP interface</a:t>
            </a:r>
            <a:endParaRPr lang="en-US" altLang="en-US" sz="36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420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5756"/>
            <a:ext cx="10515600" cy="989115"/>
          </a:xfrm>
        </p:spPr>
        <p:txBody>
          <a:bodyPr/>
          <a:lstStyle/>
          <a:p>
            <a:pPr algn="ctr"/>
            <a:r>
              <a:rPr lang="en-US" altLang="en-US" b="1" dirty="0">
                <a:solidFill>
                  <a:srgbClr val="FF0000"/>
                </a:solidFill>
                <a:latin typeface="Times New Roman" panose="02020603050405020304" pitchFamily="18" charset="0"/>
                <a:cs typeface="Times New Roman" panose="02020603050405020304" pitchFamily="18" charset="0"/>
              </a:rPr>
              <a:t>Key Features of Amazon S3 Elastic</a:t>
            </a:r>
          </a:p>
        </p:txBody>
      </p:sp>
      <p:sp>
        <p:nvSpPr>
          <p:cNvPr id="3" name="Content Placeholder 2"/>
          <p:cNvSpPr>
            <a:spLocks noGrp="1"/>
          </p:cNvSpPr>
          <p:nvPr>
            <p:ph idx="1"/>
          </p:nvPr>
        </p:nvSpPr>
        <p:spPr>
          <a:xfrm>
            <a:off x="457200" y="1064871"/>
            <a:ext cx="11379200" cy="5717373"/>
          </a:xfrm>
        </p:spPr>
        <p:txBody>
          <a:bodyPr>
            <a:normAutofit fontScale="92500"/>
          </a:bodyPr>
          <a:lstStyle/>
          <a:p>
            <a:pPr algn="just"/>
            <a:r>
              <a:rPr lang="en-US" altLang="en-US" sz="2600" dirty="0">
                <a:solidFill>
                  <a:srgbClr val="0070C0"/>
                </a:solidFill>
                <a:latin typeface="Times New Roman" panose="02020603050405020304" pitchFamily="18" charset="0"/>
                <a:cs typeface="Times New Roman" panose="02020603050405020304" pitchFamily="18" charset="0"/>
              </a:rPr>
              <a:t>Redundant</a:t>
            </a:r>
            <a:r>
              <a:rPr lang="en-US" altLang="en-US" sz="2600" dirty="0">
                <a:solidFill>
                  <a:srgbClr val="002060"/>
                </a:solidFill>
                <a:latin typeface="Times New Roman" panose="02020603050405020304" pitchFamily="18" charset="0"/>
                <a:cs typeface="Times New Roman" panose="02020603050405020304" pitchFamily="18" charset="0"/>
              </a:rPr>
              <a:t> through </a:t>
            </a:r>
            <a:r>
              <a:rPr lang="en-US" altLang="en-US" sz="2600" dirty="0">
                <a:solidFill>
                  <a:srgbClr val="00B050"/>
                </a:solidFill>
                <a:latin typeface="Times New Roman" panose="02020603050405020304" pitchFamily="18" charset="0"/>
                <a:cs typeface="Times New Roman" panose="02020603050405020304" pitchFamily="18" charset="0"/>
              </a:rPr>
              <a:t>geographic dispersion</a:t>
            </a:r>
            <a:endParaRPr lang="en-US" altLang="en-US" sz="2600" dirty="0">
              <a:solidFill>
                <a:srgbClr val="002060"/>
              </a:solidFill>
              <a:latin typeface="Times New Roman" panose="02020603050405020304" pitchFamily="18" charset="0"/>
              <a:cs typeface="Times New Roman" panose="02020603050405020304" pitchFamily="18" charset="0"/>
            </a:endParaRPr>
          </a:p>
          <a:p>
            <a:pPr algn="just"/>
            <a:r>
              <a:rPr lang="en-US" altLang="en-US" sz="2600" dirty="0">
                <a:solidFill>
                  <a:srgbClr val="002060"/>
                </a:solidFill>
                <a:latin typeface="Times New Roman" panose="02020603050405020304" pitchFamily="18" charset="0"/>
                <a:cs typeface="Times New Roman" panose="02020603050405020304" pitchFamily="18" charset="0"/>
              </a:rPr>
              <a:t>Designed to provide </a:t>
            </a:r>
            <a:r>
              <a:rPr lang="en-US" altLang="en-US" sz="2600" dirty="0">
                <a:solidFill>
                  <a:srgbClr val="7030A0"/>
                </a:solidFill>
                <a:latin typeface="Times New Roman" panose="02020603050405020304" pitchFamily="18" charset="0"/>
                <a:cs typeface="Times New Roman" panose="02020603050405020304" pitchFamily="18" charset="0"/>
              </a:rPr>
              <a:t>99.999999999 percent durability</a:t>
            </a:r>
            <a:r>
              <a:rPr lang="en-US" altLang="en-US" sz="2600" dirty="0">
                <a:solidFill>
                  <a:srgbClr val="002060"/>
                </a:solidFill>
                <a:latin typeface="Times New Roman" panose="02020603050405020304" pitchFamily="18" charset="0"/>
                <a:cs typeface="Times New Roman" panose="02020603050405020304" pitchFamily="18" charset="0"/>
              </a:rPr>
              <a:t> and </a:t>
            </a:r>
            <a:r>
              <a:rPr lang="en-US" altLang="en-US" sz="2600" dirty="0">
                <a:solidFill>
                  <a:srgbClr val="7030A0"/>
                </a:solidFill>
                <a:latin typeface="Times New Roman" panose="02020603050405020304" pitchFamily="18" charset="0"/>
                <a:cs typeface="Times New Roman" panose="02020603050405020304" pitchFamily="18" charset="0"/>
              </a:rPr>
              <a:t>99.99 percent availability </a:t>
            </a:r>
            <a:r>
              <a:rPr lang="en-US" altLang="en-US" sz="2600" dirty="0">
                <a:solidFill>
                  <a:srgbClr val="002060"/>
                </a:solidFill>
                <a:latin typeface="Times New Roman" panose="02020603050405020304" pitchFamily="18" charset="0"/>
                <a:cs typeface="Times New Roman" panose="02020603050405020304" pitchFamily="18" charset="0"/>
              </a:rPr>
              <a:t>of objects over a given year with cheaper </a:t>
            </a:r>
            <a:r>
              <a:rPr lang="en-US" altLang="en-US" sz="2600" dirty="0">
                <a:solidFill>
                  <a:srgbClr val="00B050"/>
                </a:solidFill>
                <a:latin typeface="Times New Roman" panose="02020603050405020304" pitchFamily="18" charset="0"/>
                <a:cs typeface="Times New Roman" panose="02020603050405020304" pitchFamily="18" charset="0"/>
              </a:rPr>
              <a:t>reduced redundancy storage </a:t>
            </a:r>
            <a:r>
              <a:rPr lang="en-US" altLang="en-US" sz="2600" dirty="0">
                <a:solidFill>
                  <a:srgbClr val="002060"/>
                </a:solidFill>
                <a:latin typeface="Times New Roman" panose="02020603050405020304" pitchFamily="18" charset="0"/>
                <a:cs typeface="Times New Roman" panose="02020603050405020304" pitchFamily="18" charset="0"/>
              </a:rPr>
              <a:t>(</a:t>
            </a:r>
            <a:r>
              <a:rPr lang="en-US" altLang="en-US" sz="2600" dirty="0">
                <a:solidFill>
                  <a:srgbClr val="C00000"/>
                </a:solidFill>
                <a:latin typeface="Times New Roman" panose="02020603050405020304" pitchFamily="18" charset="0"/>
                <a:cs typeface="Times New Roman" panose="02020603050405020304" pitchFamily="18" charset="0"/>
              </a:rPr>
              <a:t>RRS</a:t>
            </a:r>
            <a:r>
              <a:rPr lang="en-US" altLang="en-US" sz="2600" dirty="0">
                <a:solidFill>
                  <a:srgbClr val="002060"/>
                </a:solidFill>
                <a:latin typeface="Times New Roman" panose="02020603050405020304" pitchFamily="18" charset="0"/>
                <a:cs typeface="Times New Roman" panose="02020603050405020304" pitchFamily="18" charset="0"/>
              </a:rPr>
              <a:t>)</a:t>
            </a:r>
          </a:p>
          <a:p>
            <a:pPr algn="just"/>
            <a:r>
              <a:rPr lang="en-US" altLang="en-US" sz="2600" dirty="0">
                <a:solidFill>
                  <a:srgbClr val="C00000"/>
                </a:solidFill>
                <a:latin typeface="Times New Roman" panose="02020603050405020304" pitchFamily="18" charset="0"/>
                <a:cs typeface="Times New Roman" panose="02020603050405020304" pitchFamily="18" charset="0"/>
              </a:rPr>
              <a:t>Authentication Mechanisms</a:t>
            </a:r>
            <a:r>
              <a:rPr lang="en-US" altLang="en-US" sz="2600" dirty="0">
                <a:solidFill>
                  <a:srgbClr val="002060"/>
                </a:solidFill>
                <a:latin typeface="Times New Roman" panose="02020603050405020304" pitchFamily="18" charset="0"/>
                <a:cs typeface="Times New Roman" panose="02020603050405020304" pitchFamily="18" charset="0"/>
              </a:rPr>
              <a:t> to ensure that data is kept secure from unauthorized access. Objects can be made private or public, and rights can be granted to specific users.</a:t>
            </a:r>
          </a:p>
          <a:p>
            <a:pPr algn="just"/>
            <a:r>
              <a:rPr lang="en-US" altLang="en-US" sz="2600" dirty="0">
                <a:solidFill>
                  <a:srgbClr val="002060"/>
                </a:solidFill>
                <a:latin typeface="Times New Roman" panose="02020603050405020304" pitchFamily="18" charset="0"/>
                <a:cs typeface="Times New Roman" panose="02020603050405020304" pitchFamily="18" charset="0"/>
              </a:rPr>
              <a:t>Per-object URLs and ACLs (</a:t>
            </a:r>
            <a:r>
              <a:rPr lang="en-US" altLang="en-US" sz="2600" dirty="0">
                <a:solidFill>
                  <a:schemeClr val="accent2">
                    <a:lumMod val="75000"/>
                  </a:schemeClr>
                </a:solidFill>
                <a:latin typeface="Times New Roman" panose="02020603050405020304" pitchFamily="18" charset="0"/>
                <a:cs typeface="Times New Roman" panose="02020603050405020304" pitchFamily="18" charset="0"/>
              </a:rPr>
              <a:t>Access Control Lists</a:t>
            </a:r>
            <a:r>
              <a:rPr lang="en-US" altLang="en-US" sz="2600" dirty="0">
                <a:solidFill>
                  <a:srgbClr val="002060"/>
                </a:solidFill>
                <a:latin typeface="Times New Roman" panose="02020603050405020304" pitchFamily="18" charset="0"/>
                <a:cs typeface="Times New Roman" panose="02020603050405020304" pitchFamily="18" charset="0"/>
              </a:rPr>
              <a:t>)</a:t>
            </a:r>
          </a:p>
          <a:p>
            <a:pPr algn="just"/>
            <a:r>
              <a:rPr lang="en-US" altLang="en-US" sz="2600" dirty="0">
                <a:solidFill>
                  <a:srgbClr val="002060"/>
                </a:solidFill>
                <a:latin typeface="Times New Roman" panose="02020603050405020304" pitchFamily="18" charset="0"/>
                <a:cs typeface="Times New Roman" panose="02020603050405020304" pitchFamily="18" charset="0"/>
              </a:rPr>
              <a:t>Default download protocol of HTTP. A </a:t>
            </a:r>
            <a:r>
              <a:rPr lang="en-US" altLang="en-US" sz="2600" dirty="0">
                <a:solidFill>
                  <a:schemeClr val="accent4">
                    <a:lumMod val="75000"/>
                  </a:schemeClr>
                </a:solidFill>
                <a:latin typeface="Times New Roman" panose="02020603050405020304" pitchFamily="18" charset="0"/>
                <a:cs typeface="Times New Roman" panose="02020603050405020304" pitchFamily="18" charset="0"/>
              </a:rPr>
              <a:t>BitTorrent protocol </a:t>
            </a:r>
            <a:r>
              <a:rPr lang="en-US" altLang="en-US" sz="2600" dirty="0">
                <a:solidFill>
                  <a:srgbClr val="002060"/>
                </a:solidFill>
                <a:latin typeface="Times New Roman" panose="02020603050405020304" pitchFamily="18" charset="0"/>
                <a:cs typeface="Times New Roman" panose="02020603050405020304" pitchFamily="18" charset="0"/>
              </a:rPr>
              <a:t>interface is provided to lower costs for high-scale distribution. $0.055 (</a:t>
            </a:r>
            <a:r>
              <a:rPr lang="en-US" altLang="en-US" sz="2600" dirty="0">
                <a:solidFill>
                  <a:schemeClr val="accent6">
                    <a:lumMod val="75000"/>
                  </a:schemeClr>
                </a:solidFill>
                <a:latin typeface="Times New Roman" panose="02020603050405020304" pitchFamily="18" charset="0"/>
                <a:cs typeface="Times New Roman" panose="02020603050405020304" pitchFamily="18" charset="0"/>
              </a:rPr>
              <a:t>more than 5,000 TB</a:t>
            </a:r>
            <a:r>
              <a:rPr lang="en-US" altLang="en-US" sz="2600" dirty="0">
                <a:solidFill>
                  <a:srgbClr val="002060"/>
                </a:solidFill>
                <a:latin typeface="Times New Roman" panose="02020603050405020304" pitchFamily="18" charset="0"/>
                <a:cs typeface="Times New Roman" panose="02020603050405020304" pitchFamily="18" charset="0"/>
              </a:rPr>
              <a:t>) to 0.15 per GB per month storage (</a:t>
            </a:r>
            <a:r>
              <a:rPr lang="en-US" altLang="en-US" sz="2600" dirty="0">
                <a:solidFill>
                  <a:schemeClr val="accent6">
                    <a:lumMod val="75000"/>
                  </a:schemeClr>
                </a:solidFill>
                <a:latin typeface="Times New Roman" panose="02020603050405020304" pitchFamily="18" charset="0"/>
                <a:cs typeface="Times New Roman" panose="02020603050405020304" pitchFamily="18" charset="0"/>
              </a:rPr>
              <a:t>depending on total amount</a:t>
            </a:r>
            <a:r>
              <a:rPr lang="en-US" altLang="en-US" sz="2600" dirty="0">
                <a:solidFill>
                  <a:srgbClr val="002060"/>
                </a:solidFill>
                <a:latin typeface="Times New Roman" panose="02020603050405020304" pitchFamily="18" charset="0"/>
                <a:cs typeface="Times New Roman" panose="02020603050405020304" pitchFamily="18" charset="0"/>
              </a:rPr>
              <a:t>).</a:t>
            </a:r>
          </a:p>
          <a:p>
            <a:pPr algn="just"/>
            <a:r>
              <a:rPr lang="en-US" altLang="en-US" sz="2600" dirty="0">
                <a:solidFill>
                  <a:srgbClr val="002060"/>
                </a:solidFill>
                <a:latin typeface="Times New Roman" panose="02020603050405020304" pitchFamily="18" charset="0"/>
                <a:cs typeface="Times New Roman" panose="02020603050405020304" pitchFamily="18" charset="0"/>
              </a:rPr>
              <a:t>First 1 GB per month input or output free and then $0.08 to $0.15 per GB for transfers outside an S3 region.</a:t>
            </a:r>
          </a:p>
          <a:p>
            <a:pPr algn="just"/>
            <a:r>
              <a:rPr lang="en-US" altLang="en-US" sz="2600" dirty="0">
                <a:solidFill>
                  <a:srgbClr val="002060"/>
                </a:solidFill>
                <a:latin typeface="Times New Roman" panose="02020603050405020304" pitchFamily="18" charset="0"/>
                <a:cs typeface="Times New Roman" panose="02020603050405020304" pitchFamily="18" charset="0"/>
              </a:rPr>
              <a:t>There is no data transfer charge for data transferred between Amazon EC2 and Amazon S3 within the same region or for data transferred between the Amazon EC2 Northern Virginia region and the Amazon S3 U.S. Standard region (as of October 6, 2010).</a:t>
            </a:r>
          </a:p>
          <a:p>
            <a:endParaRPr lang="en-US" altLang="en-US" dirty="0">
              <a:solidFill>
                <a:srgbClr val="002060"/>
              </a:solidFill>
            </a:endParaRPr>
          </a:p>
        </p:txBody>
      </p:sp>
    </p:spTree>
    <p:extLst>
      <p:ext uri="{BB962C8B-B14F-4D97-AF65-F5344CB8AC3E}">
        <p14:creationId xmlns:p14="http://schemas.microsoft.com/office/powerpoint/2010/main" val="565799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0" y="100965"/>
            <a:ext cx="11531600" cy="1016635"/>
          </a:xfrm>
        </p:spPr>
        <p:txBody>
          <a:bodyPr>
            <a:normAutofit/>
          </a:bodyPr>
          <a:lstStyle/>
          <a:p>
            <a:pPr algn="ctr"/>
            <a:r>
              <a:rPr lang="en-US" altLang="en-US" b="1" dirty="0">
                <a:solidFill>
                  <a:srgbClr val="FF0000"/>
                </a:solidFill>
                <a:latin typeface="Times New Roman" panose="02020603050405020304" pitchFamily="18" charset="0"/>
                <a:cs typeface="Times New Roman" panose="02020603050405020304" pitchFamily="18" charset="0"/>
              </a:rPr>
              <a:t>Amazon S3 Execution Environment</a:t>
            </a:r>
            <a:endParaRPr lang="en-US" altLang="en-US"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2F8E3426-C97B-47F5-9A58-E2E7632D5E17}"/>
              </a:ext>
            </a:extLst>
          </p:cNvPr>
          <p:cNvPicPr>
            <a:picLocks noChangeAspect="1"/>
          </p:cNvPicPr>
          <p:nvPr/>
        </p:nvPicPr>
        <p:blipFill>
          <a:blip r:embed="rId2"/>
          <a:stretch>
            <a:fillRect/>
          </a:stretch>
        </p:blipFill>
        <p:spPr>
          <a:xfrm>
            <a:off x="2111375" y="961856"/>
            <a:ext cx="7969250" cy="5679530"/>
          </a:xfrm>
          <a:prstGeom prst="rect">
            <a:avLst/>
          </a:prstGeom>
        </p:spPr>
      </p:pic>
    </p:spTree>
    <p:extLst>
      <p:ext uri="{BB962C8B-B14F-4D97-AF65-F5344CB8AC3E}">
        <p14:creationId xmlns:p14="http://schemas.microsoft.com/office/powerpoint/2010/main" val="2104021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600" y="75756"/>
            <a:ext cx="11480800" cy="989115"/>
          </a:xfrm>
        </p:spPr>
        <p:txBody>
          <a:bodyPr>
            <a:normAutofit/>
          </a:bodyPr>
          <a:lstStyle/>
          <a:p>
            <a:pPr algn="ctr"/>
            <a:r>
              <a:rPr lang="en-US" altLang="en-US" b="1" dirty="0">
                <a:solidFill>
                  <a:srgbClr val="FF0000"/>
                </a:solidFill>
                <a:latin typeface="Times New Roman" panose="02020603050405020304" pitchFamily="18" charset="0"/>
                <a:cs typeface="Times New Roman" panose="02020603050405020304" pitchFamily="18" charset="0"/>
              </a:rPr>
              <a:t>Amazon Elastic Block Store (EBS)</a:t>
            </a:r>
          </a:p>
        </p:txBody>
      </p:sp>
      <p:sp>
        <p:nvSpPr>
          <p:cNvPr id="3" name="Content Placeholder 2"/>
          <p:cNvSpPr>
            <a:spLocks noGrp="1"/>
          </p:cNvSpPr>
          <p:nvPr>
            <p:ph idx="1"/>
          </p:nvPr>
        </p:nvSpPr>
        <p:spPr>
          <a:xfrm>
            <a:off x="457200" y="1238491"/>
            <a:ext cx="11379200" cy="5467109"/>
          </a:xfrm>
        </p:spPr>
        <p:txBody>
          <a:bodyPr>
            <a:normAutofit fontScale="85000" lnSpcReduction="20000"/>
          </a:bodyPr>
          <a:lstStyle/>
          <a:p>
            <a:pPr algn="just"/>
            <a:r>
              <a:rPr lang="en-US" altLang="en-US" sz="2600" dirty="0">
                <a:solidFill>
                  <a:schemeClr val="accent2">
                    <a:lumMod val="75000"/>
                  </a:schemeClr>
                </a:solidFill>
                <a:latin typeface="Times New Roman" panose="02020603050405020304" pitchFamily="18" charset="0"/>
                <a:cs typeface="Times New Roman" panose="02020603050405020304" pitchFamily="18" charset="0"/>
              </a:rPr>
              <a:t>Elastic Block Store (EBS) </a:t>
            </a:r>
            <a:r>
              <a:rPr lang="en-US" altLang="en-US" sz="2600" dirty="0">
                <a:solidFill>
                  <a:srgbClr val="002060"/>
                </a:solidFill>
                <a:latin typeface="Times New Roman" panose="02020603050405020304" pitchFamily="18" charset="0"/>
                <a:cs typeface="Times New Roman" panose="02020603050405020304" pitchFamily="18" charset="0"/>
              </a:rPr>
              <a:t>provides the volume block interface for saving and restoring the virtual images of EC2 instances.</a:t>
            </a:r>
          </a:p>
          <a:p>
            <a:pPr algn="just"/>
            <a:r>
              <a:rPr lang="en-US" altLang="en-US" sz="2600" dirty="0">
                <a:solidFill>
                  <a:srgbClr val="002060"/>
                </a:solidFill>
                <a:latin typeface="Times New Roman" panose="02020603050405020304" pitchFamily="18" charset="0"/>
                <a:cs typeface="Times New Roman" panose="02020603050405020304" pitchFamily="18" charset="0"/>
              </a:rPr>
              <a:t>Traditional EC2 instances will be destroyed after use.</a:t>
            </a:r>
          </a:p>
          <a:p>
            <a:pPr algn="just"/>
            <a:r>
              <a:rPr lang="en-US" altLang="en-US" sz="2600" dirty="0">
                <a:solidFill>
                  <a:srgbClr val="002060"/>
                </a:solidFill>
                <a:latin typeface="Times New Roman" panose="02020603050405020304" pitchFamily="18" charset="0"/>
                <a:cs typeface="Times New Roman" panose="02020603050405020304" pitchFamily="18" charset="0"/>
              </a:rPr>
              <a:t>The status of EC2 can now be saved in the EBS system after the machine is shut down. </a:t>
            </a:r>
          </a:p>
          <a:p>
            <a:pPr algn="just"/>
            <a:r>
              <a:rPr lang="en-US" altLang="en-US" sz="2600" dirty="0">
                <a:solidFill>
                  <a:srgbClr val="002060"/>
                </a:solidFill>
                <a:latin typeface="Times New Roman" panose="02020603050405020304" pitchFamily="18" charset="0"/>
                <a:cs typeface="Times New Roman" panose="02020603050405020304" pitchFamily="18" charset="0"/>
              </a:rPr>
              <a:t>Users can use </a:t>
            </a:r>
            <a:r>
              <a:rPr lang="en-US" altLang="en-US" sz="2600" dirty="0">
                <a:solidFill>
                  <a:schemeClr val="accent2">
                    <a:lumMod val="75000"/>
                  </a:schemeClr>
                </a:solidFill>
                <a:latin typeface="Times New Roman" panose="02020603050405020304" pitchFamily="18" charset="0"/>
                <a:cs typeface="Times New Roman" panose="02020603050405020304" pitchFamily="18" charset="0"/>
              </a:rPr>
              <a:t>EBS</a:t>
            </a:r>
            <a:r>
              <a:rPr lang="en-US" altLang="en-US" sz="2600" dirty="0">
                <a:solidFill>
                  <a:srgbClr val="002060"/>
                </a:solidFill>
                <a:latin typeface="Times New Roman" panose="02020603050405020304" pitchFamily="18" charset="0"/>
                <a:cs typeface="Times New Roman" panose="02020603050405020304" pitchFamily="18" charset="0"/>
              </a:rPr>
              <a:t> to save persistent data and mount to the running instances of EC2. </a:t>
            </a:r>
          </a:p>
          <a:p>
            <a:pPr algn="just"/>
            <a:r>
              <a:rPr lang="en-US" altLang="en-US" sz="2600" dirty="0">
                <a:solidFill>
                  <a:srgbClr val="002060"/>
                </a:solidFill>
                <a:latin typeface="Times New Roman" panose="02020603050405020304" pitchFamily="18" charset="0"/>
                <a:cs typeface="Times New Roman" panose="02020603050405020304" pitchFamily="18" charset="0"/>
              </a:rPr>
              <a:t>Note that S3 </a:t>
            </a:r>
            <a:r>
              <a:rPr lang="en-US" altLang="en-US" sz="2600" dirty="0">
                <a:solidFill>
                  <a:srgbClr val="00B050"/>
                </a:solidFill>
                <a:latin typeface="Times New Roman" panose="02020603050405020304" pitchFamily="18" charset="0"/>
                <a:cs typeface="Times New Roman" panose="02020603050405020304" pitchFamily="18" charset="0"/>
              </a:rPr>
              <a:t>is “Storage as a Service” </a:t>
            </a:r>
            <a:r>
              <a:rPr lang="en-US" altLang="en-US" sz="2600" dirty="0">
                <a:solidFill>
                  <a:srgbClr val="002060"/>
                </a:solidFill>
                <a:latin typeface="Times New Roman" panose="02020603050405020304" pitchFamily="18" charset="0"/>
                <a:cs typeface="Times New Roman" panose="02020603050405020304" pitchFamily="18" charset="0"/>
              </a:rPr>
              <a:t>with a messaging interface.</a:t>
            </a:r>
          </a:p>
          <a:p>
            <a:pPr algn="just"/>
            <a:r>
              <a:rPr lang="en-US" altLang="en-US" sz="2600" dirty="0">
                <a:solidFill>
                  <a:schemeClr val="accent2">
                    <a:lumMod val="75000"/>
                  </a:schemeClr>
                </a:solidFill>
                <a:latin typeface="Times New Roman" panose="02020603050405020304" pitchFamily="18" charset="0"/>
                <a:cs typeface="Times New Roman" panose="02020603050405020304" pitchFamily="18" charset="0"/>
              </a:rPr>
              <a:t>EBS</a:t>
            </a:r>
            <a:r>
              <a:rPr lang="en-US" altLang="en-US" sz="2600" dirty="0">
                <a:solidFill>
                  <a:srgbClr val="002060"/>
                </a:solidFill>
                <a:latin typeface="Times New Roman" panose="02020603050405020304" pitchFamily="18" charset="0"/>
                <a:cs typeface="Times New Roman" panose="02020603050405020304" pitchFamily="18" charset="0"/>
              </a:rPr>
              <a:t> is analogous to a distributed file system accessed by traditional OS disk access mechanisms.</a:t>
            </a:r>
          </a:p>
          <a:p>
            <a:pPr algn="just"/>
            <a:r>
              <a:rPr lang="en-US" altLang="en-US" sz="2600" dirty="0">
                <a:solidFill>
                  <a:schemeClr val="accent2">
                    <a:lumMod val="75000"/>
                  </a:schemeClr>
                </a:solidFill>
                <a:latin typeface="Times New Roman" panose="02020603050405020304" pitchFamily="18" charset="0"/>
                <a:cs typeface="Times New Roman" panose="02020603050405020304" pitchFamily="18" charset="0"/>
              </a:rPr>
              <a:t>EBS </a:t>
            </a:r>
            <a:r>
              <a:rPr lang="en-US" altLang="en-US" sz="2600" dirty="0">
                <a:solidFill>
                  <a:srgbClr val="002060"/>
                </a:solidFill>
                <a:latin typeface="Times New Roman" panose="02020603050405020304" pitchFamily="18" charset="0"/>
                <a:cs typeface="Times New Roman" panose="02020603050405020304" pitchFamily="18" charset="0"/>
              </a:rPr>
              <a:t>allows you to create storage volumes from 1 GB to 1 TB that can be mounted as EC2 instances.</a:t>
            </a:r>
          </a:p>
          <a:p>
            <a:pPr algn="just"/>
            <a:r>
              <a:rPr lang="en-US" altLang="en-US" dirty="0">
                <a:solidFill>
                  <a:srgbClr val="002060"/>
                </a:solidFill>
                <a:latin typeface="Times New Roman" panose="02020603050405020304" pitchFamily="18" charset="0"/>
                <a:cs typeface="Times New Roman" panose="02020603050405020304" pitchFamily="18" charset="0"/>
              </a:rPr>
              <a:t>Multiple volumes can be mounted to the same instance. These storage volumes behave like raw, unformatted block devices, with user-supplied device names and a block device interface. </a:t>
            </a:r>
          </a:p>
          <a:p>
            <a:pPr algn="just"/>
            <a:r>
              <a:rPr lang="en-US" altLang="en-US" dirty="0">
                <a:solidFill>
                  <a:srgbClr val="002060"/>
                </a:solidFill>
                <a:latin typeface="Times New Roman" panose="02020603050405020304" pitchFamily="18" charset="0"/>
                <a:cs typeface="Times New Roman" panose="02020603050405020304" pitchFamily="18" charset="0"/>
              </a:rPr>
              <a:t>You can create a file system on top of </a:t>
            </a:r>
            <a:r>
              <a:rPr lang="en-US" altLang="en-US" sz="2600" dirty="0">
                <a:solidFill>
                  <a:schemeClr val="accent2">
                    <a:lumMod val="75000"/>
                  </a:schemeClr>
                </a:solidFill>
                <a:latin typeface="Times New Roman" panose="02020603050405020304" pitchFamily="18" charset="0"/>
                <a:cs typeface="Times New Roman" panose="02020603050405020304" pitchFamily="18" charset="0"/>
              </a:rPr>
              <a:t>Amazon EBS </a:t>
            </a:r>
            <a:r>
              <a:rPr lang="en-US" altLang="en-US" dirty="0">
                <a:solidFill>
                  <a:srgbClr val="002060"/>
                </a:solidFill>
                <a:latin typeface="Times New Roman" panose="02020603050405020304" pitchFamily="18" charset="0"/>
                <a:cs typeface="Times New Roman" panose="02020603050405020304" pitchFamily="18" charset="0"/>
              </a:rPr>
              <a:t>volumes, or use them in any other way you would block device (like a hard drive).</a:t>
            </a:r>
          </a:p>
          <a:p>
            <a:pPr algn="just"/>
            <a:r>
              <a:rPr lang="en-US" altLang="en-US" dirty="0">
                <a:solidFill>
                  <a:srgbClr val="7030A0"/>
                </a:solidFill>
                <a:latin typeface="Times New Roman" panose="02020603050405020304" pitchFamily="18" charset="0"/>
                <a:cs typeface="Times New Roman" panose="02020603050405020304" pitchFamily="18" charset="0"/>
              </a:rPr>
              <a:t>Snapshots</a:t>
            </a:r>
            <a:r>
              <a:rPr lang="en-US" altLang="en-US" dirty="0">
                <a:solidFill>
                  <a:srgbClr val="002060"/>
                </a:solidFill>
                <a:latin typeface="Times New Roman" panose="02020603050405020304" pitchFamily="18" charset="0"/>
                <a:cs typeface="Times New Roman" panose="02020603050405020304" pitchFamily="18" charset="0"/>
              </a:rPr>
              <a:t> are provided so that the data can be saved incrementally.</a:t>
            </a:r>
          </a:p>
          <a:p>
            <a:pPr algn="just"/>
            <a:r>
              <a:rPr lang="en-US" altLang="en-US" dirty="0">
                <a:solidFill>
                  <a:srgbClr val="002060"/>
                </a:solidFill>
                <a:latin typeface="Times New Roman" panose="02020603050405020304" pitchFamily="18" charset="0"/>
                <a:cs typeface="Times New Roman" panose="02020603050405020304" pitchFamily="18" charset="0"/>
              </a:rPr>
              <a:t>This can improve performance when saving and restoring data</a:t>
            </a:r>
            <a:endParaRPr lang="en-US" altLang="en-US" dirty="0">
              <a:solidFill>
                <a:srgbClr val="002060"/>
              </a:solidFill>
            </a:endParaRPr>
          </a:p>
          <a:p>
            <a:endParaRPr lang="en-US" altLang="en-US" dirty="0">
              <a:solidFill>
                <a:srgbClr val="002060"/>
              </a:solidFill>
            </a:endParaRPr>
          </a:p>
        </p:txBody>
      </p:sp>
    </p:spTree>
    <p:extLst>
      <p:ext uri="{BB962C8B-B14F-4D97-AF65-F5344CB8AC3E}">
        <p14:creationId xmlns:p14="http://schemas.microsoft.com/office/powerpoint/2010/main" val="36022985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600" y="75756"/>
            <a:ext cx="11480800" cy="989115"/>
          </a:xfrm>
        </p:spPr>
        <p:txBody>
          <a:bodyPr>
            <a:normAutofit/>
          </a:bodyPr>
          <a:lstStyle/>
          <a:p>
            <a:pPr algn="ctr"/>
            <a:r>
              <a:rPr lang="en-US" altLang="en-US" b="1" dirty="0">
                <a:solidFill>
                  <a:srgbClr val="FF0000"/>
                </a:solidFill>
                <a:latin typeface="Times New Roman" panose="02020603050405020304" pitchFamily="18" charset="0"/>
                <a:cs typeface="Times New Roman" panose="02020603050405020304" pitchFamily="18" charset="0"/>
              </a:rPr>
              <a:t>Amazon </a:t>
            </a:r>
            <a:r>
              <a:rPr lang="en-US" altLang="en-US" b="1" dirty="0" err="1">
                <a:solidFill>
                  <a:srgbClr val="FF0000"/>
                </a:solidFill>
                <a:latin typeface="Times New Roman" panose="02020603050405020304" pitchFamily="18" charset="0"/>
                <a:cs typeface="Times New Roman" panose="02020603050405020304" pitchFamily="18" charset="0"/>
              </a:rPr>
              <a:t>SimpleDB</a:t>
            </a:r>
            <a:r>
              <a:rPr lang="en-US" altLang="en-US" b="1" dirty="0">
                <a:solidFill>
                  <a:srgbClr val="FF0000"/>
                </a:solidFill>
                <a:latin typeface="Times New Roman" panose="02020603050405020304" pitchFamily="18" charset="0"/>
                <a:cs typeface="Times New Roman" panose="02020603050405020304" pitchFamily="18" charset="0"/>
              </a:rPr>
              <a:t> Service</a:t>
            </a:r>
          </a:p>
        </p:txBody>
      </p:sp>
      <p:sp>
        <p:nvSpPr>
          <p:cNvPr id="3" name="Content Placeholder 2"/>
          <p:cNvSpPr>
            <a:spLocks noGrp="1"/>
          </p:cNvSpPr>
          <p:nvPr>
            <p:ph idx="1"/>
          </p:nvPr>
        </p:nvSpPr>
        <p:spPr>
          <a:xfrm>
            <a:off x="457200" y="952501"/>
            <a:ext cx="11379200" cy="5753100"/>
          </a:xfrm>
        </p:spPr>
        <p:txBody>
          <a:bodyPr>
            <a:normAutofit lnSpcReduction="10000"/>
          </a:bodyPr>
          <a:lstStyle/>
          <a:p>
            <a:pPr algn="just"/>
            <a:r>
              <a:rPr lang="en-US" altLang="en-US" sz="2600" dirty="0" err="1">
                <a:solidFill>
                  <a:srgbClr val="00B050"/>
                </a:solidFill>
                <a:latin typeface="Times New Roman" panose="02020603050405020304" pitchFamily="18" charset="0"/>
                <a:cs typeface="Times New Roman" panose="02020603050405020304" pitchFamily="18" charset="0"/>
              </a:rPr>
              <a:t>SimpleDB</a:t>
            </a:r>
            <a:r>
              <a:rPr lang="en-US" altLang="en-US" sz="2600" dirty="0">
                <a:solidFill>
                  <a:srgbClr val="002060"/>
                </a:solidFill>
                <a:latin typeface="Times New Roman" panose="02020603050405020304" pitchFamily="18" charset="0"/>
                <a:cs typeface="Times New Roman" panose="02020603050405020304" pitchFamily="18" charset="0"/>
              </a:rPr>
              <a:t> provides a simplified data model based on the relational database data model.</a:t>
            </a:r>
          </a:p>
          <a:p>
            <a:pPr algn="just"/>
            <a:r>
              <a:rPr lang="en-US" altLang="en-US" sz="2600" dirty="0">
                <a:solidFill>
                  <a:srgbClr val="002060"/>
                </a:solidFill>
                <a:latin typeface="Times New Roman" panose="02020603050405020304" pitchFamily="18" charset="0"/>
                <a:cs typeface="Times New Roman" panose="02020603050405020304" pitchFamily="18" charset="0"/>
              </a:rPr>
              <a:t>Structured data from users must be organized into domains.</a:t>
            </a:r>
          </a:p>
          <a:p>
            <a:pPr algn="just"/>
            <a:r>
              <a:rPr lang="en-US" altLang="en-US" sz="2600" dirty="0">
                <a:solidFill>
                  <a:srgbClr val="002060"/>
                </a:solidFill>
                <a:latin typeface="Times New Roman" panose="02020603050405020304" pitchFamily="18" charset="0"/>
                <a:cs typeface="Times New Roman" panose="02020603050405020304" pitchFamily="18" charset="0"/>
              </a:rPr>
              <a:t>Each domain can be considered a table.</a:t>
            </a:r>
          </a:p>
          <a:p>
            <a:pPr algn="just"/>
            <a:r>
              <a:rPr lang="en-US" altLang="en-US" sz="2600" dirty="0">
                <a:solidFill>
                  <a:srgbClr val="002060"/>
                </a:solidFill>
                <a:latin typeface="Times New Roman" panose="02020603050405020304" pitchFamily="18" charset="0"/>
                <a:cs typeface="Times New Roman" panose="02020603050405020304" pitchFamily="18" charset="0"/>
              </a:rPr>
              <a:t>The items are the rows in the table.</a:t>
            </a:r>
          </a:p>
          <a:p>
            <a:pPr algn="just"/>
            <a:r>
              <a:rPr lang="en-US" altLang="en-US" sz="2600" dirty="0">
                <a:solidFill>
                  <a:srgbClr val="002060"/>
                </a:solidFill>
                <a:latin typeface="Times New Roman" panose="02020603050405020304" pitchFamily="18" charset="0"/>
                <a:cs typeface="Times New Roman" panose="02020603050405020304" pitchFamily="18" charset="0"/>
              </a:rPr>
              <a:t>A cell in the table is recognized as the value for a specific attribute (</a:t>
            </a:r>
            <a:r>
              <a:rPr lang="en-US" altLang="en-US" sz="2600" dirty="0">
                <a:solidFill>
                  <a:srgbClr val="00B050"/>
                </a:solidFill>
                <a:latin typeface="Times New Roman" panose="02020603050405020304" pitchFamily="18" charset="0"/>
                <a:cs typeface="Times New Roman" panose="02020603050405020304" pitchFamily="18" charset="0"/>
              </a:rPr>
              <a:t>column name</a:t>
            </a:r>
            <a:r>
              <a:rPr lang="en-US" altLang="en-US" sz="2600" dirty="0">
                <a:solidFill>
                  <a:srgbClr val="002060"/>
                </a:solidFill>
                <a:latin typeface="Times New Roman" panose="02020603050405020304" pitchFamily="18" charset="0"/>
                <a:cs typeface="Times New Roman" panose="02020603050405020304" pitchFamily="18" charset="0"/>
              </a:rPr>
              <a:t>) of the corresponding row.</a:t>
            </a:r>
          </a:p>
          <a:p>
            <a:pPr algn="just"/>
            <a:r>
              <a:rPr lang="en-US" altLang="en-US" sz="2600" dirty="0">
                <a:solidFill>
                  <a:srgbClr val="002060"/>
                </a:solidFill>
                <a:latin typeface="Times New Roman" panose="02020603050405020304" pitchFamily="18" charset="0"/>
                <a:cs typeface="Times New Roman" panose="02020603050405020304" pitchFamily="18" charset="0"/>
              </a:rPr>
              <a:t>This is similar to a table in a relational database.</a:t>
            </a:r>
          </a:p>
          <a:p>
            <a:pPr algn="just"/>
            <a:r>
              <a:rPr lang="en-US" altLang="en-US" sz="2600" dirty="0">
                <a:solidFill>
                  <a:srgbClr val="002060"/>
                </a:solidFill>
                <a:latin typeface="Times New Roman" panose="02020603050405020304" pitchFamily="18" charset="0"/>
                <a:cs typeface="Times New Roman" panose="02020603050405020304" pitchFamily="18" charset="0"/>
              </a:rPr>
              <a:t>However, it is possible to assign multiple values to a single cell in the table.</a:t>
            </a:r>
          </a:p>
          <a:p>
            <a:pPr algn="just"/>
            <a:r>
              <a:rPr lang="en-US" altLang="en-US" sz="2600" dirty="0">
                <a:solidFill>
                  <a:srgbClr val="002060"/>
                </a:solidFill>
                <a:latin typeface="Times New Roman" panose="02020603050405020304" pitchFamily="18" charset="0"/>
                <a:cs typeface="Times New Roman" panose="02020603050405020304" pitchFamily="18" charset="0"/>
              </a:rPr>
              <a:t>This is not permitted in a traditional relational database which wants to maintain data consistency.</a:t>
            </a:r>
          </a:p>
          <a:p>
            <a:pPr algn="just"/>
            <a:r>
              <a:rPr lang="en-US" altLang="en-US" sz="2600" dirty="0">
                <a:solidFill>
                  <a:srgbClr val="002060"/>
                </a:solidFill>
                <a:latin typeface="Times New Roman" panose="02020603050405020304" pitchFamily="18" charset="0"/>
                <a:cs typeface="Times New Roman" panose="02020603050405020304" pitchFamily="18" charset="0"/>
              </a:rPr>
              <a:t>Many developers simply want to quickly store, access, and query the stored data. </a:t>
            </a:r>
            <a:r>
              <a:rPr lang="en-US" altLang="en-US" sz="2600" dirty="0" err="1">
                <a:solidFill>
                  <a:srgbClr val="00B050"/>
                </a:solidFill>
                <a:latin typeface="Times New Roman" panose="02020603050405020304" pitchFamily="18" charset="0"/>
                <a:cs typeface="Times New Roman" panose="02020603050405020304" pitchFamily="18" charset="0"/>
              </a:rPr>
              <a:t>SimpleDB</a:t>
            </a:r>
            <a:r>
              <a:rPr lang="en-US" altLang="en-US" sz="2600" dirty="0">
                <a:solidFill>
                  <a:srgbClr val="002060"/>
                </a:solidFill>
                <a:latin typeface="Times New Roman" panose="02020603050405020304" pitchFamily="18" charset="0"/>
                <a:cs typeface="Times New Roman" panose="02020603050405020304" pitchFamily="18" charset="0"/>
              </a:rPr>
              <a:t> removes the requirement to maintain database schemas with strong consistency.</a:t>
            </a:r>
            <a:endParaRPr lang="en-US" altLang="en-US" dirty="0">
              <a:solidFill>
                <a:srgbClr val="002060"/>
              </a:solidFill>
            </a:endParaRPr>
          </a:p>
          <a:p>
            <a:endParaRPr lang="en-US" altLang="en-US" dirty="0">
              <a:solidFill>
                <a:srgbClr val="002060"/>
              </a:solidFill>
            </a:endParaRPr>
          </a:p>
        </p:txBody>
      </p:sp>
    </p:spTree>
    <p:extLst>
      <p:ext uri="{BB962C8B-B14F-4D97-AF65-F5344CB8AC3E}">
        <p14:creationId xmlns:p14="http://schemas.microsoft.com/office/powerpoint/2010/main" val="10238933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4C032-3B18-4B21-7033-21E0DEDAAFC7}"/>
              </a:ext>
            </a:extLst>
          </p:cNvPr>
          <p:cNvSpPr>
            <a:spLocks noGrp="1"/>
          </p:cNvSpPr>
          <p:nvPr>
            <p:ph type="title"/>
          </p:nvPr>
        </p:nvSpPr>
        <p:spPr>
          <a:xfrm>
            <a:off x="838200" y="76199"/>
            <a:ext cx="10515600" cy="854075"/>
          </a:xfrm>
        </p:spPr>
        <p:txBody>
          <a:bodyPr/>
          <a:lstStyle/>
          <a:p>
            <a:pPr algn="ctr"/>
            <a:r>
              <a:rPr lang="en-IN" b="1" dirty="0">
                <a:solidFill>
                  <a:srgbClr val="FF0000"/>
                </a:solidFill>
                <a:latin typeface="AdvOT72cf81eb.BI"/>
              </a:rPr>
              <a:t>Recollect Quiz</a:t>
            </a:r>
          </a:p>
        </p:txBody>
      </p:sp>
      <p:sp>
        <p:nvSpPr>
          <p:cNvPr id="3" name="Content Placeholder 2">
            <a:extLst>
              <a:ext uri="{FF2B5EF4-FFF2-40B4-BE49-F238E27FC236}">
                <a16:creationId xmlns:a16="http://schemas.microsoft.com/office/drawing/2014/main" id="{CDBD59FA-148E-6D49-379C-918B5E9DCDC9}"/>
              </a:ext>
            </a:extLst>
          </p:cNvPr>
          <p:cNvSpPr>
            <a:spLocks noGrp="1"/>
          </p:cNvSpPr>
          <p:nvPr>
            <p:ph idx="1"/>
          </p:nvPr>
        </p:nvSpPr>
        <p:spPr>
          <a:xfrm>
            <a:off x="351692" y="942974"/>
            <a:ext cx="11605846" cy="5495927"/>
          </a:xfrm>
        </p:spPr>
        <p:txBody>
          <a:bodyPr>
            <a:noAutofit/>
          </a:bodyPr>
          <a:lstStyle/>
          <a:p>
            <a:pPr marL="514350" indent="-514350">
              <a:lnSpc>
                <a:spcPct val="150000"/>
              </a:lnSpc>
              <a:buFont typeface="+mj-lt"/>
              <a:buAutoNum type="arabicPeriod"/>
            </a:pPr>
            <a:r>
              <a:rPr lang="en-US" sz="2500" dirty="0">
                <a:solidFill>
                  <a:schemeClr val="accent5">
                    <a:lumMod val="50000"/>
                  </a:schemeClr>
                </a:solidFill>
                <a:latin typeface="Times New Roman" panose="02020603050405020304" pitchFamily="18" charset="0"/>
                <a:cs typeface="Times New Roman" panose="02020603050405020304" pitchFamily="18" charset="0"/>
              </a:rPr>
              <a:t>Amazon has ______________ support in </a:t>
            </a:r>
            <a:r>
              <a:rPr lang="en-US" sz="2500" dirty="0" err="1">
                <a:solidFill>
                  <a:schemeClr val="accent5">
                    <a:lumMod val="50000"/>
                  </a:schemeClr>
                </a:solidFill>
                <a:latin typeface="Times New Roman" panose="02020603050405020304" pitchFamily="18" charset="0"/>
                <a:cs typeface="Times New Roman" panose="02020603050405020304" pitchFamily="18" charset="0"/>
              </a:rPr>
              <a:t>SimpleDB</a:t>
            </a:r>
            <a:endParaRPr lang="en-US" sz="2500" dirty="0">
              <a:solidFill>
                <a:schemeClr val="accent5">
                  <a:lumMod val="50000"/>
                </a:schemeClr>
              </a:solidFill>
              <a:latin typeface="Times New Roman" panose="02020603050405020304" pitchFamily="18" charset="0"/>
              <a:cs typeface="Times New Roman" panose="02020603050405020304" pitchFamily="18" charset="0"/>
            </a:endParaRPr>
          </a:p>
          <a:p>
            <a:pPr marL="514350" indent="-514350">
              <a:lnSpc>
                <a:spcPct val="150000"/>
              </a:lnSpc>
              <a:buFont typeface="+mj-lt"/>
              <a:buAutoNum type="arabicPeriod"/>
            </a:pPr>
            <a:r>
              <a:rPr lang="en-US" sz="2500" dirty="0">
                <a:solidFill>
                  <a:schemeClr val="accent5">
                    <a:lumMod val="50000"/>
                  </a:schemeClr>
                </a:solidFill>
                <a:latin typeface="Times New Roman" panose="02020603050405020304" pitchFamily="18" charset="0"/>
                <a:cs typeface="Times New Roman" panose="02020603050405020304" pitchFamily="18" charset="0"/>
              </a:rPr>
              <a:t>______________ automatically distributes incoming application traffic across multiple Amazon EC2 instances.</a:t>
            </a:r>
          </a:p>
          <a:p>
            <a:pPr marL="514350" indent="-514350">
              <a:lnSpc>
                <a:spcPct val="150000"/>
              </a:lnSpc>
              <a:buFont typeface="+mj-lt"/>
              <a:buAutoNum type="arabicPeriod"/>
            </a:pPr>
            <a:r>
              <a:rPr lang="en-US" sz="2500" dirty="0">
                <a:solidFill>
                  <a:schemeClr val="accent5">
                    <a:lumMod val="50000"/>
                  </a:schemeClr>
                </a:solidFill>
                <a:latin typeface="Times New Roman" panose="02020603050405020304" pitchFamily="18" charset="0"/>
                <a:cs typeface="Times New Roman" panose="02020603050405020304" pitchFamily="18" charset="0"/>
              </a:rPr>
              <a:t>______________ </a:t>
            </a:r>
            <a:r>
              <a:rPr lang="en-US" altLang="en-US" sz="2500" dirty="0">
                <a:solidFill>
                  <a:srgbClr val="002060"/>
                </a:solidFill>
                <a:latin typeface="Times New Roman" panose="02020603050405020304" pitchFamily="18" charset="0"/>
                <a:cs typeface="Times New Roman" panose="02020603050405020304" pitchFamily="18" charset="0"/>
              </a:rPr>
              <a:t>was the first company to introduce VMs in application hosting.</a:t>
            </a:r>
          </a:p>
          <a:p>
            <a:pPr marL="514350" indent="-514350">
              <a:lnSpc>
                <a:spcPct val="150000"/>
              </a:lnSpc>
              <a:buFont typeface="+mj-lt"/>
              <a:buAutoNum type="arabicPeriod"/>
            </a:pPr>
            <a:r>
              <a:rPr lang="en-US" altLang="en-US" sz="2500" dirty="0">
                <a:solidFill>
                  <a:srgbClr val="002060"/>
                </a:solidFill>
                <a:latin typeface="Times New Roman" panose="02020603050405020304" pitchFamily="18" charset="0"/>
                <a:cs typeface="Times New Roman" panose="02020603050405020304" pitchFamily="18" charset="0"/>
              </a:rPr>
              <a:t>The fundamental operation unit of S3 is called an</a:t>
            </a:r>
            <a:r>
              <a:rPr lang="en-US" sz="2500" dirty="0">
                <a:solidFill>
                  <a:schemeClr val="accent5">
                    <a:lumMod val="50000"/>
                  </a:schemeClr>
                </a:solidFill>
                <a:latin typeface="Times New Roman" panose="02020603050405020304" pitchFamily="18" charset="0"/>
                <a:cs typeface="Times New Roman" panose="02020603050405020304" pitchFamily="18" charset="0"/>
              </a:rPr>
              <a:t> ______________</a:t>
            </a:r>
          </a:p>
          <a:p>
            <a:pPr marL="514350" indent="-514350">
              <a:lnSpc>
                <a:spcPct val="150000"/>
              </a:lnSpc>
              <a:buFont typeface="+mj-lt"/>
              <a:buAutoNum type="arabicPeriod"/>
            </a:pPr>
            <a:r>
              <a:rPr lang="en-US" sz="2500" dirty="0">
                <a:solidFill>
                  <a:schemeClr val="accent5">
                    <a:lumMod val="50000"/>
                  </a:schemeClr>
                </a:solidFill>
                <a:latin typeface="Times New Roman" panose="02020603050405020304" pitchFamily="18" charset="0"/>
                <a:cs typeface="Times New Roman" panose="02020603050405020304" pitchFamily="18" charset="0"/>
              </a:rPr>
              <a:t>______________ </a:t>
            </a:r>
            <a:r>
              <a:rPr lang="en-US" altLang="en-US" sz="2500" dirty="0">
                <a:solidFill>
                  <a:srgbClr val="002060"/>
                </a:solidFill>
                <a:latin typeface="Times New Roman" panose="02020603050405020304" pitchFamily="18" charset="0"/>
                <a:cs typeface="Times New Roman" panose="02020603050405020304" pitchFamily="18" charset="0"/>
              </a:rPr>
              <a:t>provides the volume block interface for saving and restoring the virtual images of EC2 instances.</a:t>
            </a:r>
          </a:p>
          <a:p>
            <a:pPr marL="514350" indent="-514350">
              <a:lnSpc>
                <a:spcPct val="150000"/>
              </a:lnSpc>
              <a:buFont typeface="+mj-lt"/>
              <a:buAutoNum type="arabicPeriod"/>
            </a:pPr>
            <a:r>
              <a:rPr lang="en-US" sz="2500" dirty="0">
                <a:solidFill>
                  <a:schemeClr val="accent5">
                    <a:lumMod val="50000"/>
                  </a:schemeClr>
                </a:solidFill>
                <a:latin typeface="Times New Roman" panose="02020603050405020304" pitchFamily="18" charset="0"/>
                <a:cs typeface="Times New Roman" panose="02020603050405020304" pitchFamily="18" charset="0"/>
              </a:rPr>
              <a:t>_________</a:t>
            </a:r>
            <a:r>
              <a:rPr lang="en-US" altLang="en-US" sz="2500" dirty="0">
                <a:solidFill>
                  <a:srgbClr val="002060"/>
                </a:solidFill>
                <a:latin typeface="Times New Roman" panose="02020603050405020304" pitchFamily="18" charset="0"/>
                <a:cs typeface="Times New Roman" panose="02020603050405020304" pitchFamily="18" charset="0"/>
              </a:rPr>
              <a:t>provides a simplified data model based on the relational database data model</a:t>
            </a:r>
            <a:endParaRPr lang="en-US" sz="2500" dirty="0">
              <a:solidFill>
                <a:schemeClr val="accent5">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76354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9770" y="2409825"/>
            <a:ext cx="10515600" cy="1325563"/>
          </a:xfrm>
        </p:spPr>
        <p:txBody>
          <a:bodyPr/>
          <a:lstStyle/>
          <a:p>
            <a:pPr algn="ctr"/>
            <a:r>
              <a:rPr lang="en-US" b="1" dirty="0">
                <a:solidFill>
                  <a:srgbClr val="FF0000"/>
                </a:solidFill>
                <a:latin typeface="Algerian" panose="04020705040A02060702" pitchFamily="82" charset="0"/>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1750" y="2247899"/>
            <a:ext cx="7048500" cy="1782763"/>
          </a:xfrm>
        </p:spPr>
        <p:txBody>
          <a:bodyPr/>
          <a:lstStyle/>
          <a:p>
            <a:r>
              <a:rPr lang="en-US" b="1" dirty="0">
                <a:solidFill>
                  <a:srgbClr val="C00000"/>
                </a:solidFill>
                <a:latin typeface="Times New Roman" panose="02020603050405020304" pitchFamily="18" charset="0"/>
                <a:cs typeface="Times New Roman" panose="02020603050405020304" pitchFamily="18" charset="0"/>
              </a:rPr>
              <a:t>Programming on Amazon AWS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5756"/>
            <a:ext cx="10515600" cy="989115"/>
          </a:xfrm>
        </p:spPr>
        <p:txBody>
          <a:bodyPr/>
          <a:lstStyle/>
          <a:p>
            <a:pPr algn="ctr"/>
            <a:r>
              <a:rPr lang="en-US" altLang="en-US" b="1" dirty="0">
                <a:solidFill>
                  <a:srgbClr val="FF0000"/>
                </a:solidFill>
                <a:latin typeface="Times New Roman" panose="02020603050405020304" pitchFamily="18" charset="0"/>
                <a:cs typeface="Times New Roman" panose="02020603050405020304" pitchFamily="18" charset="0"/>
              </a:rPr>
              <a:t>Programming Support in Amazon AWS</a:t>
            </a:r>
          </a:p>
        </p:txBody>
      </p:sp>
      <p:sp>
        <p:nvSpPr>
          <p:cNvPr id="3" name="Content Placeholder 2"/>
          <p:cNvSpPr>
            <a:spLocks noGrp="1"/>
          </p:cNvSpPr>
          <p:nvPr>
            <p:ph idx="1"/>
          </p:nvPr>
        </p:nvSpPr>
        <p:spPr>
          <a:xfrm>
            <a:off x="457200" y="1238491"/>
            <a:ext cx="11379200" cy="5428527"/>
          </a:xfrm>
        </p:spPr>
        <p:txBody>
          <a:bodyPr>
            <a:normAutofit fontScale="92500" lnSpcReduction="20000"/>
          </a:bodyPr>
          <a:lstStyle/>
          <a:p>
            <a:pPr algn="just"/>
            <a:r>
              <a:rPr lang="en-US" altLang="en-US" sz="3600" dirty="0">
                <a:solidFill>
                  <a:schemeClr val="accent2">
                    <a:lumMod val="50000"/>
                  </a:schemeClr>
                </a:solidFill>
                <a:latin typeface="Times New Roman" panose="02020603050405020304" pitchFamily="18" charset="0"/>
                <a:cs typeface="Times New Roman" panose="02020603050405020304" pitchFamily="18" charset="0"/>
              </a:rPr>
              <a:t>Amazon (like Azure) </a:t>
            </a:r>
            <a:r>
              <a:rPr lang="en-US" altLang="en-US" sz="3600" dirty="0">
                <a:solidFill>
                  <a:srgbClr val="002060"/>
                </a:solidFill>
                <a:latin typeface="Times New Roman" panose="02020603050405020304" pitchFamily="18" charset="0"/>
                <a:cs typeface="Times New Roman" panose="02020603050405020304" pitchFamily="18" charset="0"/>
              </a:rPr>
              <a:t>offers a Relational Database Service (RDS) with a messaging interface</a:t>
            </a:r>
          </a:p>
          <a:p>
            <a:pPr algn="just"/>
            <a:endParaRPr lang="en-US" altLang="en-US" sz="3600" dirty="0">
              <a:solidFill>
                <a:srgbClr val="002060"/>
              </a:solidFill>
              <a:latin typeface="Times New Roman" panose="02020603050405020304" pitchFamily="18" charset="0"/>
              <a:cs typeface="Times New Roman" panose="02020603050405020304" pitchFamily="18" charset="0"/>
            </a:endParaRPr>
          </a:p>
          <a:p>
            <a:pPr algn="just"/>
            <a:r>
              <a:rPr lang="en-US" altLang="en-US" sz="3600" dirty="0">
                <a:solidFill>
                  <a:srgbClr val="00B0F0"/>
                </a:solidFill>
                <a:latin typeface="Times New Roman" panose="02020603050405020304" pitchFamily="18" charset="0"/>
                <a:cs typeface="Times New Roman" panose="02020603050405020304" pitchFamily="18" charset="0"/>
              </a:rPr>
              <a:t>Elastic MapReduce </a:t>
            </a:r>
            <a:r>
              <a:rPr lang="en-US" altLang="en-US" sz="3600" dirty="0">
                <a:solidFill>
                  <a:srgbClr val="002060"/>
                </a:solidFill>
                <a:latin typeface="Times New Roman" panose="02020603050405020304" pitchFamily="18" charset="0"/>
                <a:cs typeface="Times New Roman" panose="02020603050405020304" pitchFamily="18" charset="0"/>
              </a:rPr>
              <a:t>capability is equivalent to Hadoop running on the basic EC2 offering</a:t>
            </a:r>
          </a:p>
          <a:p>
            <a:pPr algn="just"/>
            <a:endParaRPr lang="en-US" altLang="en-US" sz="3600" dirty="0">
              <a:solidFill>
                <a:srgbClr val="002060"/>
              </a:solidFill>
              <a:latin typeface="Times New Roman" panose="02020603050405020304" pitchFamily="18" charset="0"/>
              <a:cs typeface="Times New Roman" panose="02020603050405020304" pitchFamily="18" charset="0"/>
            </a:endParaRPr>
          </a:p>
          <a:p>
            <a:pPr algn="just"/>
            <a:r>
              <a:rPr lang="en-US" altLang="en-US" sz="3600" dirty="0">
                <a:solidFill>
                  <a:srgbClr val="002060"/>
                </a:solidFill>
                <a:latin typeface="Times New Roman" panose="02020603050405020304" pitchFamily="18" charset="0"/>
                <a:cs typeface="Times New Roman" panose="02020603050405020304" pitchFamily="18" charset="0"/>
              </a:rPr>
              <a:t>Amazon has </a:t>
            </a:r>
            <a:r>
              <a:rPr lang="en-US" altLang="en-US" sz="3600" dirty="0">
                <a:solidFill>
                  <a:srgbClr val="7030A0"/>
                </a:solidFill>
                <a:latin typeface="Times New Roman" panose="02020603050405020304" pitchFamily="18" charset="0"/>
                <a:cs typeface="Times New Roman" panose="02020603050405020304" pitchFamily="18" charset="0"/>
              </a:rPr>
              <a:t>NOSQL</a:t>
            </a:r>
            <a:r>
              <a:rPr lang="en-US" altLang="en-US" sz="3600" dirty="0">
                <a:solidFill>
                  <a:srgbClr val="002060"/>
                </a:solidFill>
                <a:latin typeface="Times New Roman" panose="02020603050405020304" pitchFamily="18" charset="0"/>
                <a:cs typeface="Times New Roman" panose="02020603050405020304" pitchFamily="18" charset="0"/>
              </a:rPr>
              <a:t> support in </a:t>
            </a:r>
            <a:r>
              <a:rPr lang="en-US" altLang="en-US" sz="3600" dirty="0" err="1">
                <a:solidFill>
                  <a:srgbClr val="FFC000"/>
                </a:solidFill>
                <a:latin typeface="Times New Roman" panose="02020603050405020304" pitchFamily="18" charset="0"/>
                <a:cs typeface="Times New Roman" panose="02020603050405020304" pitchFamily="18" charset="0"/>
              </a:rPr>
              <a:t>SimpleDB</a:t>
            </a:r>
            <a:endParaRPr lang="en-US" altLang="en-US" sz="3600" dirty="0">
              <a:solidFill>
                <a:srgbClr val="FFC000"/>
              </a:solidFill>
              <a:latin typeface="Times New Roman" panose="02020603050405020304" pitchFamily="18" charset="0"/>
              <a:cs typeface="Times New Roman" panose="02020603050405020304" pitchFamily="18" charset="0"/>
            </a:endParaRPr>
          </a:p>
          <a:p>
            <a:pPr algn="just"/>
            <a:endParaRPr lang="en-US" altLang="en-US" sz="3600" dirty="0">
              <a:solidFill>
                <a:srgbClr val="FFC000"/>
              </a:solidFill>
              <a:latin typeface="Times New Roman" panose="02020603050405020304" pitchFamily="18" charset="0"/>
              <a:cs typeface="Times New Roman" panose="02020603050405020304" pitchFamily="18" charset="0"/>
            </a:endParaRPr>
          </a:p>
          <a:p>
            <a:pPr algn="just"/>
            <a:r>
              <a:rPr lang="en-US" altLang="en-US" sz="3600" dirty="0">
                <a:solidFill>
                  <a:srgbClr val="002060"/>
                </a:solidFill>
                <a:latin typeface="Times New Roman" panose="02020603050405020304" pitchFamily="18" charset="0"/>
                <a:cs typeface="Times New Roman" panose="02020603050405020304" pitchFamily="18" charset="0"/>
              </a:rPr>
              <a:t>Amazon does not directly support </a:t>
            </a:r>
            <a:r>
              <a:rPr lang="en-US" altLang="en-US" sz="3600" dirty="0" err="1">
                <a:solidFill>
                  <a:srgbClr val="00B050"/>
                </a:solidFill>
                <a:latin typeface="Times New Roman" panose="02020603050405020304" pitchFamily="18" charset="0"/>
                <a:cs typeface="Times New Roman" panose="02020603050405020304" pitchFamily="18" charset="0"/>
              </a:rPr>
              <a:t>BigTable</a:t>
            </a:r>
            <a:endParaRPr lang="en-US" altLang="en-US" sz="3600" dirty="0">
              <a:solidFill>
                <a:srgbClr val="00B050"/>
              </a:solidFill>
              <a:latin typeface="Times New Roman" panose="02020603050405020304" pitchFamily="18" charset="0"/>
              <a:cs typeface="Times New Roman" panose="02020603050405020304" pitchFamily="18" charset="0"/>
            </a:endParaRPr>
          </a:p>
          <a:p>
            <a:pPr algn="just"/>
            <a:endParaRPr lang="en-US" altLang="en-US" sz="3600" dirty="0">
              <a:solidFill>
                <a:srgbClr val="00B050"/>
              </a:solidFill>
              <a:latin typeface="Times New Roman" panose="02020603050405020304" pitchFamily="18" charset="0"/>
              <a:cs typeface="Times New Roman" panose="02020603050405020304" pitchFamily="18" charset="0"/>
            </a:endParaRPr>
          </a:p>
          <a:p>
            <a:r>
              <a:rPr lang="en-IN" sz="3600" dirty="0">
                <a:solidFill>
                  <a:srgbClr val="002060"/>
                </a:solidFill>
                <a:latin typeface="Times New Roman" panose="02020603050405020304" pitchFamily="18" charset="0"/>
                <a:cs typeface="Times New Roman" panose="02020603050405020304" pitchFamily="18" charset="0"/>
              </a:rPr>
              <a:t>Amazon offers the </a:t>
            </a:r>
            <a:r>
              <a:rPr lang="en-IN" sz="3600" dirty="0">
                <a:solidFill>
                  <a:srgbClr val="C00000"/>
                </a:solidFill>
                <a:latin typeface="Times New Roman" panose="02020603050405020304" pitchFamily="18" charset="0"/>
                <a:cs typeface="Times New Roman" panose="02020603050405020304" pitchFamily="18" charset="0"/>
              </a:rPr>
              <a:t>Simple Queue Service (SQS)</a:t>
            </a:r>
            <a:r>
              <a:rPr lang="en-IN" sz="3600" dirty="0">
                <a:solidFill>
                  <a:srgbClr val="002060"/>
                </a:solidFill>
                <a:latin typeface="Times New Roman" panose="02020603050405020304" pitchFamily="18" charset="0"/>
                <a:cs typeface="Times New Roman" panose="02020603050405020304" pitchFamily="18" charset="0"/>
              </a:rPr>
              <a:t> and </a:t>
            </a:r>
            <a:r>
              <a:rPr lang="en-IN" sz="3600" dirty="0">
                <a:solidFill>
                  <a:srgbClr val="7030A0"/>
                </a:solidFill>
                <a:latin typeface="Times New Roman" panose="02020603050405020304" pitchFamily="18" charset="0"/>
                <a:cs typeface="Times New Roman" panose="02020603050405020304" pitchFamily="18" charset="0"/>
              </a:rPr>
              <a:t>Simple Notification Service (SNS)</a:t>
            </a:r>
            <a:endParaRPr lang="en-US" altLang="en-US" sz="3600" dirty="0">
              <a:solidFill>
                <a:srgbClr val="7030A0"/>
              </a:solidFill>
              <a:latin typeface="Times New Roman" panose="02020603050405020304" pitchFamily="18" charset="0"/>
              <a:cs typeface="Times New Roman" panose="02020603050405020304" pitchFamily="18" charset="0"/>
            </a:endParaRPr>
          </a:p>
          <a:p>
            <a:endParaRPr lang="en-US" altLang="en-US" dirty="0">
              <a:solidFill>
                <a:srgbClr val="002060"/>
              </a:solidFill>
            </a:endParaRPr>
          </a:p>
          <a:p>
            <a:endParaRPr lang="en-US" altLang="en-US" dirty="0">
              <a:solidFill>
                <a:srgbClr val="00206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5756"/>
            <a:ext cx="10515600" cy="989115"/>
          </a:xfrm>
        </p:spPr>
        <p:txBody>
          <a:bodyPr/>
          <a:lstStyle/>
          <a:p>
            <a:pPr algn="ctr"/>
            <a:r>
              <a:rPr lang="en-US" altLang="en-US" b="1" dirty="0">
                <a:solidFill>
                  <a:srgbClr val="FF0000"/>
                </a:solidFill>
                <a:latin typeface="Times New Roman" panose="02020603050405020304" pitchFamily="18" charset="0"/>
                <a:cs typeface="Times New Roman" panose="02020603050405020304" pitchFamily="18" charset="0"/>
              </a:rPr>
              <a:t>Programming Support in Amazon AWS</a:t>
            </a:r>
          </a:p>
        </p:txBody>
      </p:sp>
      <p:sp>
        <p:nvSpPr>
          <p:cNvPr id="3" name="Content Placeholder 2"/>
          <p:cNvSpPr>
            <a:spLocks noGrp="1"/>
          </p:cNvSpPr>
          <p:nvPr>
            <p:ph idx="1"/>
          </p:nvPr>
        </p:nvSpPr>
        <p:spPr>
          <a:xfrm>
            <a:off x="457200" y="1238491"/>
            <a:ext cx="11379200" cy="5428527"/>
          </a:xfrm>
        </p:spPr>
        <p:txBody>
          <a:bodyPr>
            <a:normAutofit fontScale="92500" lnSpcReduction="20000"/>
          </a:bodyPr>
          <a:lstStyle/>
          <a:p>
            <a:pPr algn="just"/>
            <a:r>
              <a:rPr lang="en-US" altLang="en-US" sz="3600" dirty="0">
                <a:solidFill>
                  <a:schemeClr val="accent2">
                    <a:lumMod val="50000"/>
                  </a:schemeClr>
                </a:solidFill>
                <a:latin typeface="Times New Roman" panose="02020603050405020304" pitchFamily="18" charset="0"/>
                <a:cs typeface="Times New Roman" panose="02020603050405020304" pitchFamily="18" charset="0"/>
              </a:rPr>
              <a:t>Auto-scaling </a:t>
            </a:r>
            <a:r>
              <a:rPr lang="en-US" altLang="en-US" sz="3600" dirty="0">
                <a:solidFill>
                  <a:srgbClr val="002060"/>
                </a:solidFill>
                <a:latin typeface="Times New Roman" panose="02020603050405020304" pitchFamily="18" charset="0"/>
                <a:cs typeface="Times New Roman" panose="02020603050405020304" pitchFamily="18" charset="0"/>
              </a:rPr>
              <a:t>enables you to automatically scale your </a:t>
            </a:r>
            <a:r>
              <a:rPr lang="en-US" altLang="en-US" sz="3600" dirty="0">
                <a:solidFill>
                  <a:schemeClr val="accent2">
                    <a:lumMod val="50000"/>
                  </a:schemeClr>
                </a:solidFill>
                <a:latin typeface="Times New Roman" panose="02020603050405020304" pitchFamily="18" charset="0"/>
                <a:cs typeface="Times New Roman" panose="02020603050405020304" pitchFamily="18" charset="0"/>
              </a:rPr>
              <a:t>Amazon EC2 </a:t>
            </a:r>
            <a:r>
              <a:rPr lang="en-US" altLang="en-US" sz="3600" dirty="0">
                <a:solidFill>
                  <a:srgbClr val="002060"/>
                </a:solidFill>
                <a:latin typeface="Times New Roman" panose="02020603050405020304" pitchFamily="18" charset="0"/>
                <a:cs typeface="Times New Roman" panose="02020603050405020304" pitchFamily="18" charset="0"/>
              </a:rPr>
              <a:t>capacity up or down according to conditions that you define</a:t>
            </a:r>
          </a:p>
          <a:p>
            <a:pPr algn="just"/>
            <a:endParaRPr lang="en-US" altLang="en-US" sz="3600" dirty="0">
              <a:solidFill>
                <a:srgbClr val="002060"/>
              </a:solidFill>
              <a:latin typeface="Times New Roman" panose="02020603050405020304" pitchFamily="18" charset="0"/>
              <a:cs typeface="Times New Roman" panose="02020603050405020304" pitchFamily="18" charset="0"/>
            </a:endParaRPr>
          </a:p>
          <a:p>
            <a:pPr algn="just"/>
            <a:r>
              <a:rPr lang="en-US" altLang="en-US" sz="3600" dirty="0">
                <a:solidFill>
                  <a:srgbClr val="00B0F0"/>
                </a:solidFill>
                <a:latin typeface="Times New Roman" panose="02020603050405020304" pitchFamily="18" charset="0"/>
                <a:cs typeface="Times New Roman" panose="02020603050405020304" pitchFamily="18" charset="0"/>
              </a:rPr>
              <a:t>Elastic load balancing </a:t>
            </a:r>
            <a:r>
              <a:rPr lang="en-US" altLang="en-US" sz="3600" dirty="0">
                <a:solidFill>
                  <a:srgbClr val="002060"/>
                </a:solidFill>
                <a:latin typeface="Times New Roman" panose="02020603050405020304" pitchFamily="18" charset="0"/>
                <a:cs typeface="Times New Roman" panose="02020603050405020304" pitchFamily="18" charset="0"/>
              </a:rPr>
              <a:t>automatically distributes incoming application traffic across </a:t>
            </a:r>
            <a:r>
              <a:rPr lang="en-US" altLang="en-US" sz="3600" dirty="0">
                <a:solidFill>
                  <a:srgbClr val="FFC000"/>
                </a:solidFill>
                <a:latin typeface="Times New Roman" panose="02020603050405020304" pitchFamily="18" charset="0"/>
                <a:cs typeface="Times New Roman" panose="02020603050405020304" pitchFamily="18" charset="0"/>
              </a:rPr>
              <a:t>multiple Amazon EC2 instances</a:t>
            </a:r>
          </a:p>
          <a:p>
            <a:pPr algn="just"/>
            <a:endParaRPr lang="en-US" altLang="en-US" sz="3600" dirty="0">
              <a:solidFill>
                <a:srgbClr val="002060"/>
              </a:solidFill>
              <a:latin typeface="Times New Roman" panose="02020603050405020304" pitchFamily="18" charset="0"/>
              <a:cs typeface="Times New Roman" panose="02020603050405020304" pitchFamily="18" charset="0"/>
            </a:endParaRPr>
          </a:p>
          <a:p>
            <a:pPr algn="just"/>
            <a:r>
              <a:rPr lang="en-US" altLang="en-US" sz="3600" dirty="0">
                <a:solidFill>
                  <a:srgbClr val="002060"/>
                </a:solidFill>
                <a:latin typeface="Times New Roman" panose="02020603050405020304" pitchFamily="18" charset="0"/>
                <a:cs typeface="Times New Roman" panose="02020603050405020304" pitchFamily="18" charset="0"/>
              </a:rPr>
              <a:t>Both </a:t>
            </a:r>
            <a:r>
              <a:rPr lang="en-US" altLang="en-US" sz="3600" dirty="0">
                <a:solidFill>
                  <a:schemeClr val="accent2">
                    <a:lumMod val="50000"/>
                  </a:schemeClr>
                </a:solidFill>
                <a:latin typeface="Times New Roman" panose="02020603050405020304" pitchFamily="18" charset="0"/>
                <a:cs typeface="Times New Roman" panose="02020603050405020304" pitchFamily="18" charset="0"/>
              </a:rPr>
              <a:t>auto-scaling</a:t>
            </a:r>
            <a:r>
              <a:rPr lang="en-US" altLang="en-US" sz="3600" dirty="0">
                <a:solidFill>
                  <a:srgbClr val="002060"/>
                </a:solidFill>
                <a:latin typeface="Times New Roman" panose="02020603050405020304" pitchFamily="18" charset="0"/>
                <a:cs typeface="Times New Roman" panose="02020603050405020304" pitchFamily="18" charset="0"/>
              </a:rPr>
              <a:t> and </a:t>
            </a:r>
            <a:r>
              <a:rPr lang="en-US" altLang="en-US" sz="3600" dirty="0">
                <a:solidFill>
                  <a:schemeClr val="accent2">
                    <a:lumMod val="50000"/>
                  </a:schemeClr>
                </a:solidFill>
                <a:latin typeface="Times New Roman" panose="02020603050405020304" pitchFamily="18" charset="0"/>
                <a:cs typeface="Times New Roman" panose="02020603050405020304" pitchFamily="18" charset="0"/>
              </a:rPr>
              <a:t>elastic load balancing </a:t>
            </a:r>
            <a:r>
              <a:rPr lang="en-US" altLang="en-US" sz="3600" dirty="0">
                <a:solidFill>
                  <a:srgbClr val="002060"/>
                </a:solidFill>
                <a:latin typeface="Times New Roman" panose="02020603050405020304" pitchFamily="18" charset="0"/>
                <a:cs typeface="Times New Roman" panose="02020603050405020304" pitchFamily="18" charset="0"/>
              </a:rPr>
              <a:t>are enabled by </a:t>
            </a:r>
            <a:r>
              <a:rPr lang="en-US" altLang="en-US" sz="3600" dirty="0">
                <a:solidFill>
                  <a:srgbClr val="00B050"/>
                </a:solidFill>
                <a:latin typeface="Times New Roman" panose="02020603050405020304" pitchFamily="18" charset="0"/>
                <a:cs typeface="Times New Roman" panose="02020603050405020304" pitchFamily="18" charset="0"/>
              </a:rPr>
              <a:t>CloudWatch</a:t>
            </a:r>
            <a:r>
              <a:rPr lang="en-US" altLang="en-US" sz="3600" dirty="0">
                <a:solidFill>
                  <a:srgbClr val="002060"/>
                </a:solidFill>
                <a:latin typeface="Times New Roman" panose="02020603050405020304" pitchFamily="18" charset="0"/>
                <a:cs typeface="Times New Roman" panose="02020603050405020304" pitchFamily="18" charset="0"/>
              </a:rPr>
              <a:t> which monitors running instances</a:t>
            </a:r>
            <a:endParaRPr lang="en-US" altLang="en-US" sz="3600" dirty="0">
              <a:solidFill>
                <a:srgbClr val="FFC000"/>
              </a:solidFill>
              <a:latin typeface="Times New Roman" panose="02020603050405020304" pitchFamily="18" charset="0"/>
              <a:cs typeface="Times New Roman" panose="02020603050405020304" pitchFamily="18" charset="0"/>
            </a:endParaRPr>
          </a:p>
          <a:p>
            <a:pPr algn="just"/>
            <a:endParaRPr lang="en-US" altLang="en-US" sz="3600" dirty="0">
              <a:solidFill>
                <a:srgbClr val="FFC000"/>
              </a:solidFill>
              <a:latin typeface="Times New Roman" panose="02020603050405020304" pitchFamily="18" charset="0"/>
              <a:cs typeface="Times New Roman" panose="02020603050405020304" pitchFamily="18" charset="0"/>
            </a:endParaRPr>
          </a:p>
          <a:p>
            <a:pPr algn="just"/>
            <a:r>
              <a:rPr lang="en-US" altLang="en-US" sz="3600" dirty="0">
                <a:solidFill>
                  <a:srgbClr val="00B050"/>
                </a:solidFill>
                <a:latin typeface="Times New Roman" panose="02020603050405020304" pitchFamily="18" charset="0"/>
                <a:cs typeface="Times New Roman" panose="02020603050405020304" pitchFamily="18" charset="0"/>
              </a:rPr>
              <a:t>CloudWatch</a:t>
            </a:r>
            <a:r>
              <a:rPr lang="en-US" altLang="en-US" sz="3600" dirty="0">
                <a:solidFill>
                  <a:srgbClr val="002060"/>
                </a:solidFill>
                <a:latin typeface="Times New Roman" panose="02020603050405020304" pitchFamily="18" charset="0"/>
                <a:cs typeface="Times New Roman" panose="02020603050405020304" pitchFamily="18" charset="0"/>
              </a:rPr>
              <a:t> is a web service that provides customers with </a:t>
            </a:r>
            <a:r>
              <a:rPr lang="en-US" altLang="en-US" sz="3600" dirty="0">
                <a:solidFill>
                  <a:srgbClr val="7030A0"/>
                </a:solidFill>
                <a:latin typeface="Times New Roman" panose="02020603050405020304" pitchFamily="18" charset="0"/>
                <a:cs typeface="Times New Roman" panose="02020603050405020304" pitchFamily="18" charset="0"/>
              </a:rPr>
              <a:t>visibility</a:t>
            </a:r>
            <a:r>
              <a:rPr lang="en-US" altLang="en-US" sz="3600" dirty="0">
                <a:solidFill>
                  <a:srgbClr val="002060"/>
                </a:solidFill>
                <a:latin typeface="Times New Roman" panose="02020603050405020304" pitchFamily="18" charset="0"/>
                <a:cs typeface="Times New Roman" panose="02020603050405020304" pitchFamily="18" charset="0"/>
              </a:rPr>
              <a:t> into </a:t>
            </a:r>
            <a:r>
              <a:rPr lang="en-US" altLang="en-US" sz="3600" dirty="0">
                <a:solidFill>
                  <a:srgbClr val="C00000"/>
                </a:solidFill>
                <a:latin typeface="Times New Roman" panose="02020603050405020304" pitchFamily="18" charset="0"/>
                <a:cs typeface="Times New Roman" panose="02020603050405020304" pitchFamily="18" charset="0"/>
              </a:rPr>
              <a:t>resource utilization</a:t>
            </a:r>
            <a:r>
              <a:rPr lang="en-US" altLang="en-US" sz="3600" dirty="0">
                <a:solidFill>
                  <a:srgbClr val="002060"/>
                </a:solidFill>
                <a:latin typeface="Times New Roman" panose="02020603050405020304" pitchFamily="18" charset="0"/>
                <a:cs typeface="Times New Roman" panose="02020603050405020304" pitchFamily="18" charset="0"/>
              </a:rPr>
              <a:t>, </a:t>
            </a:r>
            <a:r>
              <a:rPr lang="en-US" altLang="en-US" sz="3600" dirty="0">
                <a:solidFill>
                  <a:srgbClr val="FFC000"/>
                </a:solidFill>
                <a:latin typeface="Times New Roman" panose="02020603050405020304" pitchFamily="18" charset="0"/>
                <a:cs typeface="Times New Roman" panose="02020603050405020304" pitchFamily="18" charset="0"/>
              </a:rPr>
              <a:t>operational performance</a:t>
            </a:r>
            <a:r>
              <a:rPr lang="en-US" altLang="en-US" sz="3600" dirty="0">
                <a:solidFill>
                  <a:srgbClr val="002060"/>
                </a:solidFill>
                <a:latin typeface="Times New Roman" panose="02020603050405020304" pitchFamily="18" charset="0"/>
                <a:cs typeface="Times New Roman" panose="02020603050405020304" pitchFamily="18" charset="0"/>
              </a:rPr>
              <a:t>, and </a:t>
            </a:r>
            <a:r>
              <a:rPr lang="en-US" altLang="en-US" sz="3600" dirty="0">
                <a:solidFill>
                  <a:schemeClr val="accent2">
                    <a:lumMod val="50000"/>
                  </a:schemeClr>
                </a:solidFill>
                <a:latin typeface="Times New Roman" panose="02020603050405020304" pitchFamily="18" charset="0"/>
                <a:cs typeface="Times New Roman" panose="02020603050405020304" pitchFamily="18" charset="0"/>
              </a:rPr>
              <a:t>overall demand patterns</a:t>
            </a:r>
          </a:p>
          <a:p>
            <a:pPr algn="just"/>
            <a:endParaRPr lang="en-US" altLang="en-US" sz="3600" dirty="0">
              <a:solidFill>
                <a:srgbClr val="00B050"/>
              </a:solidFill>
              <a:latin typeface="Times New Roman" panose="02020603050405020304" pitchFamily="18" charset="0"/>
              <a:cs typeface="Times New Roman" panose="02020603050405020304" pitchFamily="18" charset="0"/>
            </a:endParaRPr>
          </a:p>
          <a:p>
            <a:endParaRPr lang="en-US" altLang="en-US" dirty="0">
              <a:solidFill>
                <a:srgbClr val="002060"/>
              </a:solidFill>
            </a:endParaRPr>
          </a:p>
          <a:p>
            <a:endParaRPr lang="en-US" altLang="en-US" dirty="0">
              <a:solidFill>
                <a:srgbClr val="002060"/>
              </a:solidFill>
            </a:endParaRPr>
          </a:p>
        </p:txBody>
      </p:sp>
    </p:spTree>
    <p:extLst>
      <p:ext uri="{BB962C8B-B14F-4D97-AF65-F5344CB8AC3E}">
        <p14:creationId xmlns:p14="http://schemas.microsoft.com/office/powerpoint/2010/main" val="4163918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5756"/>
            <a:ext cx="10515600" cy="989115"/>
          </a:xfrm>
        </p:spPr>
        <p:txBody>
          <a:bodyPr/>
          <a:lstStyle/>
          <a:p>
            <a:pPr algn="ctr"/>
            <a:r>
              <a:rPr lang="en-US" altLang="en-US" b="1" dirty="0">
                <a:solidFill>
                  <a:srgbClr val="FF0000"/>
                </a:solidFill>
                <a:latin typeface="Times New Roman" panose="02020603050405020304" pitchFamily="18" charset="0"/>
                <a:cs typeface="Times New Roman" panose="02020603050405020304" pitchFamily="18" charset="0"/>
              </a:rPr>
              <a:t>Programming on Amazon EC2</a:t>
            </a:r>
          </a:p>
        </p:txBody>
      </p:sp>
      <p:sp>
        <p:nvSpPr>
          <p:cNvPr id="3" name="Content Placeholder 2"/>
          <p:cNvSpPr>
            <a:spLocks noGrp="1"/>
          </p:cNvSpPr>
          <p:nvPr>
            <p:ph idx="1"/>
          </p:nvPr>
        </p:nvSpPr>
        <p:spPr>
          <a:xfrm>
            <a:off x="457200" y="1238491"/>
            <a:ext cx="11379200" cy="5428527"/>
          </a:xfrm>
        </p:spPr>
        <p:txBody>
          <a:bodyPr>
            <a:normAutofit/>
          </a:bodyPr>
          <a:lstStyle/>
          <a:p>
            <a:pPr algn="just"/>
            <a:r>
              <a:rPr lang="en-US" altLang="en-US" sz="2600" dirty="0">
                <a:solidFill>
                  <a:schemeClr val="accent2">
                    <a:lumMod val="50000"/>
                  </a:schemeClr>
                </a:solidFill>
                <a:latin typeface="Times New Roman" panose="02020603050405020304" pitchFamily="18" charset="0"/>
                <a:cs typeface="Times New Roman" panose="02020603050405020304" pitchFamily="18" charset="0"/>
              </a:rPr>
              <a:t>Amazon</a:t>
            </a:r>
            <a:r>
              <a:rPr lang="en-US" altLang="en-US" sz="2600" dirty="0">
                <a:solidFill>
                  <a:srgbClr val="002060"/>
                </a:solidFill>
                <a:latin typeface="Times New Roman" panose="02020603050405020304" pitchFamily="18" charset="0"/>
                <a:cs typeface="Times New Roman" panose="02020603050405020304" pitchFamily="18" charset="0"/>
              </a:rPr>
              <a:t> was the first company to introduce VMs in application hosting</a:t>
            </a:r>
          </a:p>
          <a:p>
            <a:pPr algn="just"/>
            <a:endParaRPr lang="en-US" altLang="en-US" sz="2600" dirty="0">
              <a:solidFill>
                <a:srgbClr val="002060"/>
              </a:solidFill>
              <a:latin typeface="Times New Roman" panose="02020603050405020304" pitchFamily="18" charset="0"/>
              <a:cs typeface="Times New Roman" panose="02020603050405020304" pitchFamily="18" charset="0"/>
            </a:endParaRPr>
          </a:p>
          <a:p>
            <a:pPr algn="just"/>
            <a:r>
              <a:rPr lang="en-US" altLang="en-US" sz="2600" dirty="0">
                <a:solidFill>
                  <a:srgbClr val="002060"/>
                </a:solidFill>
                <a:latin typeface="Times New Roman" panose="02020603050405020304" pitchFamily="18" charset="0"/>
                <a:cs typeface="Times New Roman" panose="02020603050405020304" pitchFamily="18" charset="0"/>
              </a:rPr>
              <a:t>The </a:t>
            </a:r>
            <a:r>
              <a:rPr lang="en-US" altLang="en-US" sz="2600" dirty="0">
                <a:solidFill>
                  <a:srgbClr val="00B0F0"/>
                </a:solidFill>
                <a:latin typeface="Times New Roman" panose="02020603050405020304" pitchFamily="18" charset="0"/>
                <a:cs typeface="Times New Roman" panose="02020603050405020304" pitchFamily="18" charset="0"/>
              </a:rPr>
              <a:t>elastic feature </a:t>
            </a:r>
            <a:r>
              <a:rPr lang="en-US" altLang="en-US" sz="2600" dirty="0">
                <a:solidFill>
                  <a:srgbClr val="002060"/>
                </a:solidFill>
                <a:latin typeface="Times New Roman" panose="02020603050405020304" pitchFamily="18" charset="0"/>
                <a:cs typeface="Times New Roman" panose="02020603050405020304" pitchFamily="18" charset="0"/>
              </a:rPr>
              <a:t>of such a service is that a customer can create, launch, and terminate server instances as needed, paying by the hour for active servers.</a:t>
            </a:r>
            <a:endParaRPr lang="en-US" altLang="en-US" sz="2600" dirty="0">
              <a:solidFill>
                <a:srgbClr val="FFC000"/>
              </a:solidFill>
              <a:latin typeface="Times New Roman" panose="02020603050405020304" pitchFamily="18" charset="0"/>
              <a:cs typeface="Times New Roman" panose="02020603050405020304" pitchFamily="18" charset="0"/>
            </a:endParaRPr>
          </a:p>
          <a:p>
            <a:pPr algn="just"/>
            <a:endParaRPr lang="en-US" altLang="en-US" sz="2600" dirty="0">
              <a:solidFill>
                <a:srgbClr val="002060"/>
              </a:solidFill>
              <a:latin typeface="Times New Roman" panose="02020603050405020304" pitchFamily="18" charset="0"/>
              <a:cs typeface="Times New Roman" panose="02020603050405020304" pitchFamily="18" charset="0"/>
            </a:endParaRPr>
          </a:p>
          <a:p>
            <a:pPr algn="just"/>
            <a:r>
              <a:rPr lang="en-US" altLang="en-US" sz="2600" dirty="0">
                <a:solidFill>
                  <a:srgbClr val="002060"/>
                </a:solidFill>
                <a:latin typeface="Times New Roman" panose="02020603050405020304" pitchFamily="18" charset="0"/>
                <a:cs typeface="Times New Roman" panose="02020603050405020304" pitchFamily="18" charset="0"/>
              </a:rPr>
              <a:t>Amazon provides several types of preinstalled VMs. Instances are often called </a:t>
            </a:r>
            <a:r>
              <a:rPr lang="en-US" altLang="en-US" sz="2600" dirty="0">
                <a:solidFill>
                  <a:srgbClr val="00B050"/>
                </a:solidFill>
                <a:latin typeface="Times New Roman" panose="02020603050405020304" pitchFamily="18" charset="0"/>
                <a:cs typeface="Times New Roman" panose="02020603050405020304" pitchFamily="18" charset="0"/>
              </a:rPr>
              <a:t>Amazon Machine Images (AMIs) </a:t>
            </a:r>
            <a:r>
              <a:rPr lang="en-US" altLang="en-US" sz="2600" dirty="0">
                <a:solidFill>
                  <a:srgbClr val="002060"/>
                </a:solidFill>
                <a:latin typeface="Times New Roman" panose="02020603050405020304" pitchFamily="18" charset="0"/>
                <a:cs typeface="Times New Roman" panose="02020603050405020304" pitchFamily="18" charset="0"/>
              </a:rPr>
              <a:t>which are preconfigured with operating systems based on Linux or Windows, and additional software.</a:t>
            </a:r>
            <a:endParaRPr lang="en-US" altLang="en-US" sz="2600" dirty="0">
              <a:solidFill>
                <a:srgbClr val="FFC000"/>
              </a:solidFill>
              <a:latin typeface="Times New Roman" panose="02020603050405020304" pitchFamily="18" charset="0"/>
              <a:cs typeface="Times New Roman" panose="02020603050405020304" pitchFamily="18" charset="0"/>
            </a:endParaRPr>
          </a:p>
          <a:p>
            <a:pPr algn="just"/>
            <a:endParaRPr lang="en-US" altLang="en-US" sz="2600" dirty="0">
              <a:solidFill>
                <a:srgbClr val="FFC000"/>
              </a:solidFill>
              <a:latin typeface="Times New Roman" panose="02020603050405020304" pitchFamily="18" charset="0"/>
              <a:cs typeface="Times New Roman" panose="02020603050405020304" pitchFamily="18" charset="0"/>
            </a:endParaRPr>
          </a:p>
          <a:p>
            <a:pPr algn="just"/>
            <a:r>
              <a:rPr lang="en-US" altLang="en-US" sz="2600" dirty="0">
                <a:solidFill>
                  <a:srgbClr val="00B050"/>
                </a:solidFill>
                <a:latin typeface="Times New Roman" panose="02020603050405020304" pitchFamily="18" charset="0"/>
                <a:cs typeface="Times New Roman" panose="02020603050405020304" pitchFamily="18" charset="0"/>
              </a:rPr>
              <a:t>AMIs </a:t>
            </a:r>
            <a:r>
              <a:rPr lang="en-US" altLang="en-US" sz="2600" dirty="0">
                <a:solidFill>
                  <a:srgbClr val="002060"/>
                </a:solidFill>
                <a:latin typeface="Times New Roman" panose="02020603050405020304" pitchFamily="18" charset="0"/>
                <a:cs typeface="Times New Roman" panose="02020603050405020304" pitchFamily="18" charset="0"/>
              </a:rPr>
              <a:t>are the templates for instances, which are running VMs</a:t>
            </a:r>
          </a:p>
          <a:p>
            <a:pPr algn="just"/>
            <a:endParaRPr lang="en-US" altLang="en-US" sz="3600" dirty="0">
              <a:solidFill>
                <a:srgbClr val="002060"/>
              </a:solidFill>
              <a:latin typeface="Times New Roman" panose="02020603050405020304" pitchFamily="18" charset="0"/>
              <a:cs typeface="Times New Roman" panose="02020603050405020304" pitchFamily="18" charset="0"/>
            </a:endParaRPr>
          </a:p>
          <a:p>
            <a:pPr algn="just"/>
            <a:endParaRPr lang="en-US" altLang="en-US" sz="3600" dirty="0">
              <a:solidFill>
                <a:srgbClr val="002060"/>
              </a:solidFill>
              <a:latin typeface="Times New Roman" panose="02020603050405020304" pitchFamily="18" charset="0"/>
              <a:cs typeface="Times New Roman" panose="02020603050405020304" pitchFamily="18" charset="0"/>
            </a:endParaRPr>
          </a:p>
          <a:p>
            <a:pPr algn="just"/>
            <a:endParaRPr lang="en-US" altLang="en-US" sz="3600" dirty="0">
              <a:solidFill>
                <a:srgbClr val="00B050"/>
              </a:solidFill>
              <a:latin typeface="Times New Roman" panose="02020603050405020304" pitchFamily="18" charset="0"/>
              <a:cs typeface="Times New Roman" panose="02020603050405020304" pitchFamily="18" charset="0"/>
            </a:endParaRPr>
          </a:p>
          <a:p>
            <a:endParaRPr lang="en-US" altLang="en-US" dirty="0">
              <a:solidFill>
                <a:srgbClr val="002060"/>
              </a:solidFill>
            </a:endParaRPr>
          </a:p>
          <a:p>
            <a:endParaRPr lang="en-US" altLang="en-US" dirty="0">
              <a:solidFill>
                <a:srgbClr val="002060"/>
              </a:solidFill>
            </a:endParaRPr>
          </a:p>
        </p:txBody>
      </p:sp>
      <p:pic>
        <p:nvPicPr>
          <p:cNvPr id="4" name="Picture 3">
            <a:extLst>
              <a:ext uri="{FF2B5EF4-FFF2-40B4-BE49-F238E27FC236}">
                <a16:creationId xmlns:a16="http://schemas.microsoft.com/office/drawing/2014/main" id="{87C304DE-ACC4-45FB-ABC6-27FA3B4D65FE}"/>
              </a:ext>
            </a:extLst>
          </p:cNvPr>
          <p:cNvPicPr>
            <a:picLocks noChangeAspect="1"/>
          </p:cNvPicPr>
          <p:nvPr/>
        </p:nvPicPr>
        <p:blipFill>
          <a:blip r:embed="rId3"/>
          <a:stretch>
            <a:fillRect/>
          </a:stretch>
        </p:blipFill>
        <p:spPr>
          <a:xfrm>
            <a:off x="1725410" y="5968230"/>
            <a:ext cx="8741179" cy="381769"/>
          </a:xfrm>
          <a:prstGeom prst="rect">
            <a:avLst/>
          </a:prstGeom>
        </p:spPr>
      </p:pic>
    </p:spTree>
    <p:extLst>
      <p:ext uri="{BB962C8B-B14F-4D97-AF65-F5344CB8AC3E}">
        <p14:creationId xmlns:p14="http://schemas.microsoft.com/office/powerpoint/2010/main" val="1484256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0" y="100965"/>
            <a:ext cx="11531600" cy="1016635"/>
          </a:xfrm>
        </p:spPr>
        <p:txBody>
          <a:bodyPr>
            <a:normAutofit/>
          </a:bodyPr>
          <a:lstStyle/>
          <a:p>
            <a:pPr algn="ctr"/>
            <a:r>
              <a:rPr lang="en-US" altLang="en-US" b="1" dirty="0">
                <a:solidFill>
                  <a:srgbClr val="FF0000"/>
                </a:solidFill>
                <a:latin typeface="Times New Roman" panose="02020603050405020304" pitchFamily="18" charset="0"/>
                <a:cs typeface="Times New Roman" panose="02020603050405020304" pitchFamily="18" charset="0"/>
              </a:rPr>
              <a:t>Three Types of AMI</a:t>
            </a:r>
            <a:endParaRPr lang="en-US" altLang="en-US" dirty="0">
              <a:latin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2D04EE9F-3CE5-4989-8C33-5544EDFBFFFC}"/>
              </a:ext>
            </a:extLst>
          </p:cNvPr>
          <p:cNvPicPr>
            <a:picLocks noChangeAspect="1"/>
          </p:cNvPicPr>
          <p:nvPr/>
        </p:nvPicPr>
        <p:blipFill>
          <a:blip r:embed="rId2"/>
          <a:stretch>
            <a:fillRect/>
          </a:stretch>
        </p:blipFill>
        <p:spPr>
          <a:xfrm>
            <a:off x="225760" y="1752600"/>
            <a:ext cx="11829426" cy="33782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0" y="100965"/>
            <a:ext cx="11531600" cy="1016635"/>
          </a:xfrm>
        </p:spPr>
        <p:txBody>
          <a:bodyPr>
            <a:normAutofit/>
          </a:bodyPr>
          <a:lstStyle/>
          <a:p>
            <a:pPr algn="ctr"/>
            <a:r>
              <a:rPr lang="en-US" altLang="en-US" b="1" dirty="0">
                <a:solidFill>
                  <a:srgbClr val="FF0000"/>
                </a:solidFill>
                <a:latin typeface="Times New Roman" panose="02020603050405020304" pitchFamily="18" charset="0"/>
                <a:cs typeface="Times New Roman" panose="02020603050405020304" pitchFamily="18" charset="0"/>
              </a:rPr>
              <a:t>Amazon EC2 Execution Environment</a:t>
            </a:r>
            <a:endParaRPr lang="en-US" altLang="en-US" dirty="0">
              <a:latin typeface="Times New Roman" panose="02020603050405020304" pitchFamily="18" charset="0"/>
              <a:cs typeface="Times New Roman" panose="02020603050405020304" pitchFamily="18" charset="0"/>
            </a:endParaRPr>
          </a:p>
        </p:txBody>
      </p:sp>
      <p:pic>
        <p:nvPicPr>
          <p:cNvPr id="3" name="Picture 2">
            <a:extLst>
              <a:ext uri="{FF2B5EF4-FFF2-40B4-BE49-F238E27FC236}">
                <a16:creationId xmlns:a16="http://schemas.microsoft.com/office/drawing/2014/main" id="{C1351945-B463-4FA4-9675-414D53133FBE}"/>
              </a:ext>
            </a:extLst>
          </p:cNvPr>
          <p:cNvPicPr>
            <a:picLocks noChangeAspect="1"/>
          </p:cNvPicPr>
          <p:nvPr/>
        </p:nvPicPr>
        <p:blipFill>
          <a:blip r:embed="rId2"/>
          <a:stretch>
            <a:fillRect/>
          </a:stretch>
        </p:blipFill>
        <p:spPr>
          <a:xfrm>
            <a:off x="1653601" y="1117600"/>
            <a:ext cx="8884798" cy="5411275"/>
          </a:xfrm>
          <a:prstGeom prst="rect">
            <a:avLst/>
          </a:prstGeom>
        </p:spPr>
      </p:pic>
    </p:spTree>
    <p:extLst>
      <p:ext uri="{BB962C8B-B14F-4D97-AF65-F5344CB8AC3E}">
        <p14:creationId xmlns:p14="http://schemas.microsoft.com/office/powerpoint/2010/main" val="1054765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5756"/>
            <a:ext cx="10515600" cy="989115"/>
          </a:xfrm>
        </p:spPr>
        <p:txBody>
          <a:bodyPr/>
          <a:lstStyle/>
          <a:p>
            <a:pPr algn="ctr"/>
            <a:r>
              <a:rPr lang="en-US" altLang="en-US" b="1" dirty="0">
                <a:solidFill>
                  <a:srgbClr val="FF0000"/>
                </a:solidFill>
                <a:latin typeface="Times New Roman" panose="02020603050405020304" pitchFamily="18" charset="0"/>
                <a:cs typeface="Times New Roman" panose="02020603050405020304" pitchFamily="18" charset="0"/>
              </a:rPr>
              <a:t>Amazon Simple Storage Service</a:t>
            </a:r>
          </a:p>
        </p:txBody>
      </p:sp>
      <p:sp>
        <p:nvSpPr>
          <p:cNvPr id="3" name="Content Placeholder 2"/>
          <p:cNvSpPr>
            <a:spLocks noGrp="1"/>
          </p:cNvSpPr>
          <p:nvPr>
            <p:ph idx="1"/>
          </p:nvPr>
        </p:nvSpPr>
        <p:spPr>
          <a:xfrm>
            <a:off x="457200" y="1238491"/>
            <a:ext cx="11379200" cy="5467109"/>
          </a:xfrm>
        </p:spPr>
        <p:txBody>
          <a:bodyPr>
            <a:normAutofit/>
          </a:bodyPr>
          <a:lstStyle/>
          <a:p>
            <a:pPr algn="just"/>
            <a:r>
              <a:rPr lang="en-US" altLang="en-US" sz="2600" dirty="0">
                <a:solidFill>
                  <a:srgbClr val="00B050"/>
                </a:solidFill>
                <a:latin typeface="Times New Roman" panose="02020603050405020304" pitchFamily="18" charset="0"/>
                <a:cs typeface="Times New Roman" panose="02020603050405020304" pitchFamily="18" charset="0"/>
              </a:rPr>
              <a:t>Amazon S3 </a:t>
            </a:r>
            <a:r>
              <a:rPr lang="en-US" altLang="en-US" sz="2600" dirty="0">
                <a:solidFill>
                  <a:srgbClr val="002060"/>
                </a:solidFill>
                <a:latin typeface="Times New Roman" panose="02020603050405020304" pitchFamily="18" charset="0"/>
                <a:cs typeface="Times New Roman" panose="02020603050405020304" pitchFamily="18" charset="0"/>
              </a:rPr>
              <a:t>provides a simple web services interface that can be used to store and retrieve any amount of data, at any time, from anywhere on the web.</a:t>
            </a:r>
          </a:p>
          <a:p>
            <a:pPr algn="just"/>
            <a:endParaRPr lang="en-US" altLang="en-US" sz="2600" dirty="0">
              <a:solidFill>
                <a:srgbClr val="002060"/>
              </a:solidFill>
              <a:latin typeface="Times New Roman" panose="02020603050405020304" pitchFamily="18" charset="0"/>
              <a:cs typeface="Times New Roman" panose="02020603050405020304" pitchFamily="18" charset="0"/>
            </a:endParaRPr>
          </a:p>
          <a:p>
            <a:pPr algn="just"/>
            <a:r>
              <a:rPr lang="en-US" altLang="en-US" sz="2600" dirty="0">
                <a:solidFill>
                  <a:srgbClr val="002060"/>
                </a:solidFill>
                <a:latin typeface="Times New Roman" panose="02020603050405020304" pitchFamily="18" charset="0"/>
                <a:cs typeface="Times New Roman" panose="02020603050405020304" pitchFamily="18" charset="0"/>
              </a:rPr>
              <a:t>S3 provides the object-oriented storage service for users.</a:t>
            </a:r>
          </a:p>
          <a:p>
            <a:pPr algn="just"/>
            <a:endParaRPr lang="en-US" altLang="en-US" sz="2600" dirty="0">
              <a:solidFill>
                <a:srgbClr val="002060"/>
              </a:solidFill>
              <a:latin typeface="Times New Roman" panose="02020603050405020304" pitchFamily="18" charset="0"/>
              <a:cs typeface="Times New Roman" panose="02020603050405020304" pitchFamily="18" charset="0"/>
            </a:endParaRPr>
          </a:p>
          <a:p>
            <a:pPr algn="just"/>
            <a:r>
              <a:rPr lang="en-US" altLang="en-US" sz="2600" dirty="0">
                <a:solidFill>
                  <a:srgbClr val="002060"/>
                </a:solidFill>
                <a:latin typeface="Times New Roman" panose="02020603050405020304" pitchFamily="18" charset="0"/>
                <a:cs typeface="Times New Roman" panose="02020603050405020304" pitchFamily="18" charset="0"/>
              </a:rPr>
              <a:t>Users can access their objects through </a:t>
            </a:r>
            <a:r>
              <a:rPr lang="en-US" altLang="en-US" sz="2600" dirty="0">
                <a:solidFill>
                  <a:srgbClr val="00B0F0"/>
                </a:solidFill>
                <a:latin typeface="Times New Roman" panose="02020603050405020304" pitchFamily="18" charset="0"/>
                <a:cs typeface="Times New Roman" panose="02020603050405020304" pitchFamily="18" charset="0"/>
              </a:rPr>
              <a:t>Simple Object Access Protocol (SOAP)</a:t>
            </a:r>
            <a:r>
              <a:rPr lang="en-US" altLang="en-US" sz="2600" dirty="0">
                <a:solidFill>
                  <a:srgbClr val="002060"/>
                </a:solidFill>
                <a:latin typeface="Times New Roman" panose="02020603050405020304" pitchFamily="18" charset="0"/>
                <a:cs typeface="Times New Roman" panose="02020603050405020304" pitchFamily="18" charset="0"/>
              </a:rPr>
              <a:t> with either browsers or other client programs which support SOAP.</a:t>
            </a:r>
          </a:p>
          <a:p>
            <a:pPr algn="just"/>
            <a:endParaRPr lang="en-US" altLang="en-US" sz="2600" dirty="0">
              <a:solidFill>
                <a:srgbClr val="002060"/>
              </a:solidFill>
              <a:latin typeface="Times New Roman" panose="02020603050405020304" pitchFamily="18" charset="0"/>
              <a:cs typeface="Times New Roman" panose="02020603050405020304" pitchFamily="18" charset="0"/>
            </a:endParaRPr>
          </a:p>
          <a:p>
            <a:pPr algn="just"/>
            <a:r>
              <a:rPr lang="en-US" altLang="en-US" sz="2600" dirty="0">
                <a:solidFill>
                  <a:srgbClr val="002060"/>
                </a:solidFill>
                <a:latin typeface="Times New Roman" panose="02020603050405020304" pitchFamily="18" charset="0"/>
                <a:cs typeface="Times New Roman" panose="02020603050405020304" pitchFamily="18" charset="0"/>
              </a:rPr>
              <a:t>SQS is responsible for ensuring a reliable message service between two processes, even if the receiver processes are not running</a:t>
            </a:r>
            <a:endParaRPr lang="en-US" altLang="en-US" sz="3600" dirty="0">
              <a:solidFill>
                <a:srgbClr val="00B050"/>
              </a:solidFill>
              <a:latin typeface="Times New Roman" panose="02020603050405020304" pitchFamily="18" charset="0"/>
              <a:cs typeface="Times New Roman" panose="02020603050405020304" pitchFamily="18" charset="0"/>
            </a:endParaRPr>
          </a:p>
          <a:p>
            <a:endParaRPr lang="en-US" altLang="en-US" dirty="0">
              <a:solidFill>
                <a:srgbClr val="002060"/>
              </a:solidFill>
            </a:endParaRPr>
          </a:p>
          <a:p>
            <a:endParaRPr lang="en-US" altLang="en-US" dirty="0">
              <a:solidFill>
                <a:srgbClr val="002060"/>
              </a:solidFill>
            </a:endParaRPr>
          </a:p>
        </p:txBody>
      </p:sp>
    </p:spTree>
    <p:extLst>
      <p:ext uri="{BB962C8B-B14F-4D97-AF65-F5344CB8AC3E}">
        <p14:creationId xmlns:p14="http://schemas.microsoft.com/office/powerpoint/2010/main" val="4228168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5756"/>
            <a:ext cx="10515600" cy="989115"/>
          </a:xfrm>
        </p:spPr>
        <p:txBody>
          <a:bodyPr/>
          <a:lstStyle/>
          <a:p>
            <a:pPr algn="ctr"/>
            <a:r>
              <a:rPr lang="en-US" altLang="en-US" b="1" dirty="0">
                <a:solidFill>
                  <a:srgbClr val="FF0000"/>
                </a:solidFill>
                <a:latin typeface="Times New Roman" panose="02020603050405020304" pitchFamily="18" charset="0"/>
                <a:cs typeface="Times New Roman" panose="02020603050405020304" pitchFamily="18" charset="0"/>
              </a:rPr>
              <a:t>Amazon Simple Storage Service</a:t>
            </a:r>
          </a:p>
        </p:txBody>
      </p:sp>
      <p:sp>
        <p:nvSpPr>
          <p:cNvPr id="3" name="Content Placeholder 2"/>
          <p:cNvSpPr>
            <a:spLocks noGrp="1"/>
          </p:cNvSpPr>
          <p:nvPr>
            <p:ph idx="1"/>
          </p:nvPr>
        </p:nvSpPr>
        <p:spPr>
          <a:xfrm>
            <a:off x="457200" y="1238491"/>
            <a:ext cx="11379200" cy="5467109"/>
          </a:xfrm>
        </p:spPr>
        <p:txBody>
          <a:bodyPr>
            <a:normAutofit/>
          </a:bodyPr>
          <a:lstStyle/>
          <a:p>
            <a:pPr algn="just"/>
            <a:r>
              <a:rPr lang="en-US" altLang="en-US" dirty="0">
                <a:solidFill>
                  <a:srgbClr val="002060"/>
                </a:solidFill>
                <a:latin typeface="Times New Roman" panose="02020603050405020304" pitchFamily="18" charset="0"/>
                <a:cs typeface="Times New Roman" panose="02020603050405020304" pitchFamily="18" charset="0"/>
              </a:rPr>
              <a:t>The fundamental operation unit of S3 is called an </a:t>
            </a:r>
            <a:r>
              <a:rPr lang="en-US" altLang="en-US" dirty="0">
                <a:solidFill>
                  <a:srgbClr val="00B050"/>
                </a:solidFill>
                <a:latin typeface="Times New Roman" panose="02020603050405020304" pitchFamily="18" charset="0"/>
                <a:cs typeface="Times New Roman" panose="02020603050405020304" pitchFamily="18" charset="0"/>
              </a:rPr>
              <a:t>object</a:t>
            </a:r>
            <a:r>
              <a:rPr lang="en-US" altLang="en-US" dirty="0">
                <a:solidFill>
                  <a:srgbClr val="002060"/>
                </a:solidFill>
                <a:latin typeface="Times New Roman" panose="02020603050405020304" pitchFamily="18" charset="0"/>
                <a:cs typeface="Times New Roman" panose="02020603050405020304" pitchFamily="18" charset="0"/>
              </a:rPr>
              <a:t>.</a:t>
            </a:r>
          </a:p>
          <a:p>
            <a:pPr algn="just"/>
            <a:endParaRPr lang="en-US" altLang="en-US" dirty="0">
              <a:solidFill>
                <a:srgbClr val="002060"/>
              </a:solidFill>
              <a:latin typeface="Times New Roman" panose="02020603050405020304" pitchFamily="18" charset="0"/>
              <a:cs typeface="Times New Roman" panose="02020603050405020304" pitchFamily="18" charset="0"/>
            </a:endParaRPr>
          </a:p>
          <a:p>
            <a:pPr algn="just"/>
            <a:r>
              <a:rPr lang="en-US" altLang="en-US" dirty="0">
                <a:solidFill>
                  <a:srgbClr val="002060"/>
                </a:solidFill>
                <a:latin typeface="Times New Roman" panose="02020603050405020304" pitchFamily="18" charset="0"/>
                <a:cs typeface="Times New Roman" panose="02020603050405020304" pitchFamily="18" charset="0"/>
              </a:rPr>
              <a:t>Each object is stored in a </a:t>
            </a:r>
            <a:r>
              <a:rPr lang="en-US" altLang="en-US" dirty="0">
                <a:solidFill>
                  <a:srgbClr val="0070C0"/>
                </a:solidFill>
                <a:latin typeface="Times New Roman" panose="02020603050405020304" pitchFamily="18" charset="0"/>
                <a:cs typeface="Times New Roman" panose="02020603050405020304" pitchFamily="18" charset="0"/>
              </a:rPr>
              <a:t>bucket</a:t>
            </a:r>
            <a:r>
              <a:rPr lang="en-US" altLang="en-US" dirty="0">
                <a:solidFill>
                  <a:srgbClr val="002060"/>
                </a:solidFill>
                <a:latin typeface="Times New Roman" panose="02020603050405020304" pitchFamily="18" charset="0"/>
                <a:cs typeface="Times New Roman" panose="02020603050405020304" pitchFamily="18" charset="0"/>
              </a:rPr>
              <a:t> and retrieved via a unique, developer-assigned key.</a:t>
            </a:r>
          </a:p>
          <a:p>
            <a:pPr algn="just"/>
            <a:endParaRPr lang="en-US" altLang="en-US" dirty="0">
              <a:solidFill>
                <a:srgbClr val="002060"/>
              </a:solidFill>
              <a:latin typeface="Times New Roman" panose="02020603050405020304" pitchFamily="18" charset="0"/>
              <a:cs typeface="Times New Roman" panose="02020603050405020304" pitchFamily="18" charset="0"/>
            </a:endParaRPr>
          </a:p>
          <a:p>
            <a:pPr algn="just"/>
            <a:r>
              <a:rPr lang="en-US" altLang="en-US" dirty="0">
                <a:solidFill>
                  <a:srgbClr val="002060"/>
                </a:solidFill>
                <a:latin typeface="Times New Roman" panose="02020603050405020304" pitchFamily="18" charset="0"/>
                <a:cs typeface="Times New Roman" panose="02020603050405020304" pitchFamily="18" charset="0"/>
              </a:rPr>
              <a:t>In other words, the </a:t>
            </a:r>
            <a:r>
              <a:rPr lang="en-US" altLang="en-US" dirty="0">
                <a:solidFill>
                  <a:srgbClr val="0070C0"/>
                </a:solidFill>
                <a:latin typeface="Times New Roman" panose="02020603050405020304" pitchFamily="18" charset="0"/>
                <a:cs typeface="Times New Roman" panose="02020603050405020304" pitchFamily="18" charset="0"/>
              </a:rPr>
              <a:t>bucket</a:t>
            </a:r>
            <a:r>
              <a:rPr lang="en-US" altLang="en-US" dirty="0">
                <a:solidFill>
                  <a:srgbClr val="002060"/>
                </a:solidFill>
                <a:latin typeface="Times New Roman" panose="02020603050405020304" pitchFamily="18" charset="0"/>
                <a:cs typeface="Times New Roman" panose="02020603050405020304" pitchFamily="18" charset="0"/>
              </a:rPr>
              <a:t> is the </a:t>
            </a:r>
            <a:r>
              <a:rPr lang="en-US" altLang="en-US" dirty="0">
                <a:solidFill>
                  <a:schemeClr val="accent6">
                    <a:lumMod val="75000"/>
                  </a:schemeClr>
                </a:solidFill>
                <a:latin typeface="Times New Roman" panose="02020603050405020304" pitchFamily="18" charset="0"/>
                <a:cs typeface="Times New Roman" panose="02020603050405020304" pitchFamily="18" charset="0"/>
              </a:rPr>
              <a:t>container</a:t>
            </a:r>
            <a:r>
              <a:rPr lang="en-US" altLang="en-US" dirty="0">
                <a:solidFill>
                  <a:srgbClr val="002060"/>
                </a:solidFill>
                <a:latin typeface="Times New Roman" panose="02020603050405020304" pitchFamily="18" charset="0"/>
                <a:cs typeface="Times New Roman" panose="02020603050405020304" pitchFamily="18" charset="0"/>
              </a:rPr>
              <a:t> of the </a:t>
            </a:r>
            <a:r>
              <a:rPr lang="en-US" altLang="en-US" dirty="0">
                <a:solidFill>
                  <a:srgbClr val="00B050"/>
                </a:solidFill>
                <a:latin typeface="Times New Roman" panose="02020603050405020304" pitchFamily="18" charset="0"/>
                <a:cs typeface="Times New Roman" panose="02020603050405020304" pitchFamily="18" charset="0"/>
              </a:rPr>
              <a:t>object</a:t>
            </a:r>
            <a:r>
              <a:rPr lang="en-US" altLang="en-US" dirty="0">
                <a:solidFill>
                  <a:srgbClr val="002060"/>
                </a:solidFill>
                <a:latin typeface="Times New Roman" panose="02020603050405020304" pitchFamily="18" charset="0"/>
                <a:cs typeface="Times New Roman" panose="02020603050405020304" pitchFamily="18" charset="0"/>
              </a:rPr>
              <a:t>.</a:t>
            </a:r>
          </a:p>
          <a:p>
            <a:pPr algn="just"/>
            <a:endParaRPr lang="en-US" altLang="en-US" dirty="0">
              <a:solidFill>
                <a:srgbClr val="002060"/>
              </a:solidFill>
              <a:latin typeface="Times New Roman" panose="02020603050405020304" pitchFamily="18" charset="0"/>
              <a:cs typeface="Times New Roman" panose="02020603050405020304" pitchFamily="18" charset="0"/>
            </a:endParaRPr>
          </a:p>
          <a:p>
            <a:pPr algn="just"/>
            <a:r>
              <a:rPr lang="en-US" altLang="en-US" dirty="0">
                <a:solidFill>
                  <a:srgbClr val="002060"/>
                </a:solidFill>
                <a:latin typeface="Times New Roman" panose="02020603050405020304" pitchFamily="18" charset="0"/>
                <a:cs typeface="Times New Roman" panose="02020603050405020304" pitchFamily="18" charset="0"/>
              </a:rPr>
              <a:t>Besides </a:t>
            </a:r>
            <a:r>
              <a:rPr lang="en-US" altLang="en-US" dirty="0">
                <a:solidFill>
                  <a:srgbClr val="FFC000"/>
                </a:solidFill>
                <a:latin typeface="Times New Roman" panose="02020603050405020304" pitchFamily="18" charset="0"/>
                <a:cs typeface="Times New Roman" panose="02020603050405020304" pitchFamily="18" charset="0"/>
              </a:rPr>
              <a:t>unique key attributes</a:t>
            </a:r>
            <a:r>
              <a:rPr lang="en-US" altLang="en-US" dirty="0">
                <a:solidFill>
                  <a:srgbClr val="002060"/>
                </a:solidFill>
                <a:latin typeface="Times New Roman" panose="02020603050405020304" pitchFamily="18" charset="0"/>
                <a:cs typeface="Times New Roman" panose="02020603050405020304" pitchFamily="18" charset="0"/>
              </a:rPr>
              <a:t>, the object has other attributes such as </a:t>
            </a:r>
            <a:r>
              <a:rPr lang="en-US" altLang="en-US" dirty="0">
                <a:solidFill>
                  <a:srgbClr val="7030A0"/>
                </a:solidFill>
                <a:latin typeface="Times New Roman" panose="02020603050405020304" pitchFamily="18" charset="0"/>
                <a:cs typeface="Times New Roman" panose="02020603050405020304" pitchFamily="18" charset="0"/>
              </a:rPr>
              <a:t>values, metadata, </a:t>
            </a:r>
            <a:r>
              <a:rPr lang="en-US" altLang="en-US" dirty="0">
                <a:solidFill>
                  <a:srgbClr val="002060"/>
                </a:solidFill>
                <a:latin typeface="Times New Roman" panose="02020603050405020304" pitchFamily="18" charset="0"/>
                <a:cs typeface="Times New Roman" panose="02020603050405020304" pitchFamily="18" charset="0"/>
              </a:rPr>
              <a:t>and</a:t>
            </a:r>
            <a:r>
              <a:rPr lang="en-US" altLang="en-US" dirty="0">
                <a:solidFill>
                  <a:srgbClr val="7030A0"/>
                </a:solidFill>
                <a:latin typeface="Times New Roman" panose="02020603050405020304" pitchFamily="18" charset="0"/>
                <a:cs typeface="Times New Roman" panose="02020603050405020304" pitchFamily="18" charset="0"/>
              </a:rPr>
              <a:t> access control information</a:t>
            </a:r>
            <a:r>
              <a:rPr lang="en-US" altLang="en-US" dirty="0">
                <a:solidFill>
                  <a:srgbClr val="00206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5717571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318</TotalTime>
  <Words>1165</Words>
  <Application>Microsoft Office PowerPoint</Application>
  <PresentationFormat>Widescreen</PresentationFormat>
  <Paragraphs>114</Paragraphs>
  <Slides>16</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AdvOT72cf81eb.BI</vt:lpstr>
      <vt:lpstr>Algerian</vt:lpstr>
      <vt:lpstr>Arial</vt:lpstr>
      <vt:lpstr>Calibri</vt:lpstr>
      <vt:lpstr>Calibri Light</vt:lpstr>
      <vt:lpstr>Times New Roman</vt:lpstr>
      <vt:lpstr>Wingdings 3</vt:lpstr>
      <vt:lpstr>Office Theme</vt:lpstr>
      <vt:lpstr>PowerPoint Presentation</vt:lpstr>
      <vt:lpstr>Programming on Amazon AWS</vt:lpstr>
      <vt:lpstr>Programming Support in Amazon AWS</vt:lpstr>
      <vt:lpstr>Programming Support in Amazon AWS</vt:lpstr>
      <vt:lpstr>Programming on Amazon EC2</vt:lpstr>
      <vt:lpstr>Three Types of AMI</vt:lpstr>
      <vt:lpstr>Amazon EC2 Execution Environment</vt:lpstr>
      <vt:lpstr>Amazon Simple Storage Service</vt:lpstr>
      <vt:lpstr>Amazon Simple Storage Service</vt:lpstr>
      <vt:lpstr>Amazon Simple Storage Service</vt:lpstr>
      <vt:lpstr>Key Features of Amazon S3 Elastic</vt:lpstr>
      <vt:lpstr>Amazon S3 Execution Environment</vt:lpstr>
      <vt:lpstr>Amazon Elastic Block Store (EBS)</vt:lpstr>
      <vt:lpstr>Amazon SimpleDB Service</vt:lpstr>
      <vt:lpstr>Recollect Quiz</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Programming Support of Google App Engine.</dc:title>
  <dc:creator>SENTHIL VELAN</dc:creator>
  <cp:lastModifiedBy>CMRIT ISE1</cp:lastModifiedBy>
  <cp:revision>57</cp:revision>
  <dcterms:created xsi:type="dcterms:W3CDTF">2025-05-06T17:45:00Z</dcterms:created>
  <dcterms:modified xsi:type="dcterms:W3CDTF">2026-04-27T08:28:04Z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FDD6E3DA2CE7403F953C60396578109C_11</vt:lpwstr>
  </property>
  <property fmtid="{D5CDD505-2E9C-101B-9397-08002B2CF9AE}" pid="3" name="KSOProductBuildVer">
    <vt:lpwstr>1033-12.2.0.20795</vt:lpwstr>
  </property>
</Properties>
</file>